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5" r:id="rId3"/>
    <p:sldId id="275" r:id="rId4"/>
    <p:sldId id="273" r:id="rId5"/>
    <p:sldId id="257" r:id="rId6"/>
    <p:sldId id="277" r:id="rId7"/>
    <p:sldId id="258" r:id="rId8"/>
    <p:sldId id="274" r:id="rId9"/>
    <p:sldId id="266" r:id="rId10"/>
    <p:sldId id="278" r:id="rId11"/>
    <p:sldId id="276" r:id="rId12"/>
    <p:sldId id="259" r:id="rId13"/>
    <p:sldId id="267" r:id="rId14"/>
    <p:sldId id="268" r:id="rId15"/>
    <p:sldId id="269" r:id="rId16"/>
    <p:sldId id="271" r:id="rId17"/>
    <p:sldId id="261" r:id="rId18"/>
    <p:sldId id="270" r:id="rId1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2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ris\Documents\ECOFLOW\DATA\BRNhsc_completo%20(Payne,%20Allen%20y%20FMC)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ris\Documents\ECOFLOW\DATA\BRNhsc_completo%20(Payne,%20Allen%20y%20FMC)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ris\Documents\ECOFLOW\12th%20International%20Conference%20Protection%20and%20Restoration\&#929;&#945;&#966;&#945;\Bovees_Mesochora_Tripotamo_Adult_Juvenile_Fry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ECOFLOW\12th%20International%20Conference%20Protection%20and%20Restoration\&#929;&#945;&#966;&#945;\Bovees_Mesochora_Tripotamo_Adult_Juvenile_Fr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Brown Trout Adult</a:t>
            </a:r>
          </a:p>
        </c:rich>
      </c:tx>
      <c:layout>
        <c:manualLayout>
          <c:xMode val="edge"/>
          <c:yMode val="edge"/>
          <c:x val="0.43149466192170821"/>
          <c:y val="0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363779057744273"/>
          <c:y val="8.9344885335813973E-2"/>
          <c:w val="0.75898486912760166"/>
          <c:h val="0.74127863873250555"/>
        </c:manualLayout>
      </c:layout>
      <c:scatterChart>
        <c:scatterStyle val="lineMarker"/>
        <c:varyColors val="0"/>
        <c:ser>
          <c:idx val="1"/>
          <c:order val="0"/>
          <c:tx>
            <c:strRef>
              <c:f>brnadlt.dat!$B$3</c:f>
              <c:strCache>
                <c:ptCount val="1"/>
                <c:pt idx="0">
                  <c:v>Bovee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3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brnadlt.dat!$A$4:$A$130</c:f>
              <c:numCache>
                <c:formatCode>0.00</c:formatCode>
                <c:ptCount val="127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0.25</c:v>
                </c:pt>
                <c:pt idx="4">
                  <c:v>0.29000000000000004</c:v>
                </c:pt>
                <c:pt idx="5">
                  <c:v>0.30000000000000004</c:v>
                </c:pt>
                <c:pt idx="6">
                  <c:v>0.35000000000000003</c:v>
                </c:pt>
                <c:pt idx="7">
                  <c:v>0.4</c:v>
                </c:pt>
                <c:pt idx="8">
                  <c:v>0.5</c:v>
                </c:pt>
                <c:pt idx="9">
                  <c:v>0.60000000000000009</c:v>
                </c:pt>
                <c:pt idx="10">
                  <c:v>0.66000000000000014</c:v>
                </c:pt>
                <c:pt idx="11">
                  <c:v>0.70000000000000007</c:v>
                </c:pt>
                <c:pt idx="12">
                  <c:v>0.75000000000000011</c:v>
                </c:pt>
                <c:pt idx="13">
                  <c:v>0.8</c:v>
                </c:pt>
                <c:pt idx="14">
                  <c:v>0.85000000000000009</c:v>
                </c:pt>
                <c:pt idx="15">
                  <c:v>0.9</c:v>
                </c:pt>
                <c:pt idx="16">
                  <c:v>0.95000000000000007</c:v>
                </c:pt>
                <c:pt idx="17">
                  <c:v>1</c:v>
                </c:pt>
                <c:pt idx="18">
                  <c:v>1.05</c:v>
                </c:pt>
                <c:pt idx="19">
                  <c:v>1.1000000000000001</c:v>
                </c:pt>
                <c:pt idx="20">
                  <c:v>1.1700000000000002</c:v>
                </c:pt>
                <c:pt idx="21">
                  <c:v>1.2</c:v>
                </c:pt>
                <c:pt idx="22">
                  <c:v>1.25</c:v>
                </c:pt>
                <c:pt idx="23">
                  <c:v>1.3</c:v>
                </c:pt>
                <c:pt idx="24">
                  <c:v>1.35</c:v>
                </c:pt>
                <c:pt idx="25">
                  <c:v>1.4</c:v>
                </c:pt>
                <c:pt idx="26">
                  <c:v>1.5</c:v>
                </c:pt>
                <c:pt idx="27">
                  <c:v>1.6</c:v>
                </c:pt>
                <c:pt idx="28">
                  <c:v>1.7000000000000002</c:v>
                </c:pt>
                <c:pt idx="29">
                  <c:v>1.7500000000000002</c:v>
                </c:pt>
                <c:pt idx="30">
                  <c:v>1.8</c:v>
                </c:pt>
                <c:pt idx="31">
                  <c:v>1.9</c:v>
                </c:pt>
                <c:pt idx="32">
                  <c:v>2</c:v>
                </c:pt>
                <c:pt idx="33">
                  <c:v>2.0499999999999998</c:v>
                </c:pt>
                <c:pt idx="34">
                  <c:v>2.1</c:v>
                </c:pt>
                <c:pt idx="35">
                  <c:v>2.15</c:v>
                </c:pt>
                <c:pt idx="36">
                  <c:v>2.2000000000000002</c:v>
                </c:pt>
                <c:pt idx="37">
                  <c:v>2.25</c:v>
                </c:pt>
                <c:pt idx="38">
                  <c:v>2.2999999999999998</c:v>
                </c:pt>
                <c:pt idx="39">
                  <c:v>2.3499999999999996</c:v>
                </c:pt>
                <c:pt idx="40">
                  <c:v>2.4</c:v>
                </c:pt>
                <c:pt idx="41">
                  <c:v>2.4499999999999997</c:v>
                </c:pt>
                <c:pt idx="42">
                  <c:v>2.5</c:v>
                </c:pt>
                <c:pt idx="43">
                  <c:v>2.6</c:v>
                </c:pt>
                <c:pt idx="44">
                  <c:v>2.68</c:v>
                </c:pt>
                <c:pt idx="45">
                  <c:v>2.7</c:v>
                </c:pt>
                <c:pt idx="46">
                  <c:v>2.8</c:v>
                </c:pt>
                <c:pt idx="47">
                  <c:v>2.9</c:v>
                </c:pt>
                <c:pt idx="48">
                  <c:v>2.9699999999999998</c:v>
                </c:pt>
                <c:pt idx="49">
                  <c:v>3</c:v>
                </c:pt>
                <c:pt idx="50">
                  <c:v>3.1</c:v>
                </c:pt>
                <c:pt idx="51">
                  <c:v>3.2</c:v>
                </c:pt>
                <c:pt idx="52">
                  <c:v>3.25</c:v>
                </c:pt>
                <c:pt idx="53">
                  <c:v>3.3</c:v>
                </c:pt>
                <c:pt idx="54">
                  <c:v>3.4</c:v>
                </c:pt>
                <c:pt idx="55">
                  <c:v>3.5</c:v>
                </c:pt>
                <c:pt idx="56">
                  <c:v>3.6</c:v>
                </c:pt>
                <c:pt idx="57">
                  <c:v>3.7</c:v>
                </c:pt>
                <c:pt idx="58">
                  <c:v>3.77</c:v>
                </c:pt>
                <c:pt idx="59">
                  <c:v>3.8</c:v>
                </c:pt>
                <c:pt idx="60">
                  <c:v>3.9</c:v>
                </c:pt>
                <c:pt idx="61">
                  <c:v>4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4.3</c:v>
                </c:pt>
                <c:pt idx="65">
                  <c:v>4.4000000000000004</c:v>
                </c:pt>
                <c:pt idx="66">
                  <c:v>4.5</c:v>
                </c:pt>
                <c:pt idx="67">
                  <c:v>4.5999999999999996</c:v>
                </c:pt>
                <c:pt idx="68">
                  <c:v>4.63</c:v>
                </c:pt>
                <c:pt idx="69">
                  <c:v>4.7</c:v>
                </c:pt>
                <c:pt idx="70">
                  <c:v>4.8</c:v>
                </c:pt>
                <c:pt idx="71">
                  <c:v>4.9000000000000004</c:v>
                </c:pt>
                <c:pt idx="72">
                  <c:v>5</c:v>
                </c:pt>
                <c:pt idx="73">
                  <c:v>5.0999999999999996</c:v>
                </c:pt>
                <c:pt idx="74">
                  <c:v>5.2</c:v>
                </c:pt>
                <c:pt idx="75">
                  <c:v>5.21</c:v>
                </c:pt>
                <c:pt idx="76">
                  <c:v>5.3</c:v>
                </c:pt>
                <c:pt idx="77">
                  <c:v>5.4</c:v>
                </c:pt>
                <c:pt idx="78">
                  <c:v>5.5</c:v>
                </c:pt>
                <c:pt idx="79">
                  <c:v>5.57</c:v>
                </c:pt>
                <c:pt idx="80">
                  <c:v>5.6</c:v>
                </c:pt>
                <c:pt idx="81">
                  <c:v>5.7</c:v>
                </c:pt>
                <c:pt idx="82">
                  <c:v>5.8</c:v>
                </c:pt>
                <c:pt idx="83">
                  <c:v>5.9</c:v>
                </c:pt>
                <c:pt idx="84">
                  <c:v>6</c:v>
                </c:pt>
                <c:pt idx="85">
                  <c:v>6.1</c:v>
                </c:pt>
                <c:pt idx="86">
                  <c:v>6.2</c:v>
                </c:pt>
                <c:pt idx="87">
                  <c:v>6.3</c:v>
                </c:pt>
                <c:pt idx="88">
                  <c:v>6.4</c:v>
                </c:pt>
                <c:pt idx="89">
                  <c:v>6.5</c:v>
                </c:pt>
                <c:pt idx="90">
                  <c:v>6.7</c:v>
                </c:pt>
                <c:pt idx="91">
                  <c:v>6.8</c:v>
                </c:pt>
                <c:pt idx="92">
                  <c:v>6.9</c:v>
                </c:pt>
                <c:pt idx="93">
                  <c:v>7</c:v>
                </c:pt>
                <c:pt idx="94">
                  <c:v>9.9999999999999911</c:v>
                </c:pt>
              </c:numCache>
            </c:numRef>
          </c:xVal>
          <c:yVal>
            <c:numRef>
              <c:f>brnadlt.dat!$B$4:$B$130</c:f>
              <c:numCache>
                <c:formatCode>General</c:formatCode>
                <c:ptCount val="127"/>
                <c:pt idx="12" formatCode="0.00">
                  <c:v>0</c:v>
                </c:pt>
                <c:pt idx="13" formatCode="0.00">
                  <c:v>6.0000000000000012E-2</c:v>
                </c:pt>
                <c:pt idx="14" formatCode="0.00">
                  <c:v>0.15000000000000002</c:v>
                </c:pt>
                <c:pt idx="15" formatCode="0.00">
                  <c:v>0.27</c:v>
                </c:pt>
                <c:pt idx="16" formatCode="0.00">
                  <c:v>0.51</c:v>
                </c:pt>
                <c:pt idx="17" formatCode="0.00">
                  <c:v>0.58000000000000007</c:v>
                </c:pt>
                <c:pt idx="18" formatCode="0.00">
                  <c:v>0.60000000000000009</c:v>
                </c:pt>
                <c:pt idx="19" formatCode="0.00">
                  <c:v>0.6100000000000001</c:v>
                </c:pt>
                <c:pt idx="24" formatCode="0.00">
                  <c:v>0.63000000000000012</c:v>
                </c:pt>
                <c:pt idx="27" formatCode="0.00">
                  <c:v>0.65000000000000013</c:v>
                </c:pt>
                <c:pt idx="28" formatCode="0.00">
                  <c:v>0.67000000000000015</c:v>
                </c:pt>
                <c:pt idx="30" formatCode="0.00">
                  <c:v>0.68000000000000016</c:v>
                </c:pt>
                <c:pt idx="31" formatCode="0.00">
                  <c:v>0.70000000000000007</c:v>
                </c:pt>
                <c:pt idx="32" formatCode="0.00">
                  <c:v>0.72000000000000008</c:v>
                </c:pt>
                <c:pt idx="33" formatCode="0.00">
                  <c:v>0.7400000000000001</c:v>
                </c:pt>
                <c:pt idx="35" formatCode="0.00">
                  <c:v>0.78</c:v>
                </c:pt>
                <c:pt idx="36" formatCode="0.00">
                  <c:v>0.81</c:v>
                </c:pt>
                <c:pt idx="37" formatCode="0.00">
                  <c:v>0.8600000000000001</c:v>
                </c:pt>
                <c:pt idx="39" formatCode="0.00">
                  <c:v>0.94000000000000006</c:v>
                </c:pt>
                <c:pt idx="40" formatCode="0.00">
                  <c:v>0.97</c:v>
                </c:pt>
                <c:pt idx="41" formatCode="0.00">
                  <c:v>0.99</c:v>
                </c:pt>
                <c:pt idx="42" formatCode="0.00">
                  <c:v>1</c:v>
                </c:pt>
                <c:pt idx="93" formatCode="0.00">
                  <c:v>1</c:v>
                </c:pt>
                <c:pt idx="94" formatCode="0.00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5520768"/>
        <c:axId val="155527040"/>
      </c:scatterChart>
      <c:valAx>
        <c:axId val="155520768"/>
        <c:scaling>
          <c:orientation val="minMax"/>
          <c:max val="1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Depth (ft)</a:t>
                </a:r>
              </a:p>
            </c:rich>
          </c:tx>
          <c:layout>
            <c:manualLayout>
              <c:xMode val="edge"/>
              <c:yMode val="edge"/>
              <c:x val="0.47508896797153033"/>
              <c:y val="0.94502617801047128"/>
            </c:manualLayout>
          </c:layout>
          <c:overlay val="0"/>
          <c:spPr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l-GR"/>
          </a:p>
        </c:txPr>
        <c:crossAx val="155527040"/>
        <c:crosses val="autoZero"/>
        <c:crossBetween val="midCat"/>
        <c:majorUnit val="1"/>
      </c:valAx>
      <c:valAx>
        <c:axId val="155527040"/>
        <c:scaling>
          <c:orientation val="minMax"/>
          <c:max val="1.05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Suitability index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8.0071174377224219E-3"/>
              <c:y val="0.41230366492146603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l-GR"/>
          </a:p>
        </c:txPr>
        <c:crossAx val="155520768"/>
        <c:crosses val="autoZero"/>
        <c:crossBetween val="midCat"/>
        <c:majorUnit val="0.1"/>
      </c:valAx>
      <c:spPr>
        <a:solidFill>
          <a:srgbClr val="EAEAEA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6177198634849577"/>
          <c:y val="0.12838549267438434"/>
          <c:w val="0.22953736654804271"/>
          <c:h val="0.42931937172774892"/>
        </c:manualLayout>
      </c:layout>
      <c:overlay val="0"/>
      <c:spPr>
        <a:noFill/>
        <a:ln w="25400">
          <a:noFill/>
        </a:ln>
      </c:spPr>
    </c:legend>
    <c:plotVisOnly val="1"/>
    <c:dispBlanksAs val="span"/>
    <c:showDLblsOverMax val="0"/>
  </c:chart>
  <c:spPr>
    <a:noFill/>
    <a:ln w="6350">
      <a:noFill/>
    </a:ln>
  </c:spPr>
  <c:txPr>
    <a:bodyPr/>
    <a:lstStyle/>
    <a:p>
      <a:pPr>
        <a:defRPr sz="1200" b="1" i="0" u="none" strike="noStrike" baseline="0">
          <a:solidFill>
            <a:srgbClr val="000000"/>
          </a:solidFill>
          <a:latin typeface="Times New Roman" panose="02020603050405020304" pitchFamily="18" charset="0"/>
          <a:ea typeface="Arial"/>
          <a:cs typeface="Times New Roman" panose="02020603050405020304" pitchFamily="18" charset="0"/>
        </a:defRPr>
      </a:pPr>
      <a:endParaRPr lang="el-G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/>
            </a:pPr>
            <a:r>
              <a:rPr lang="en-US" b="1" dirty="0"/>
              <a:t>Brown Trout Adult</a:t>
            </a:r>
          </a:p>
        </c:rich>
      </c:tx>
      <c:layout>
        <c:manualLayout>
          <c:xMode val="edge"/>
          <c:yMode val="edge"/>
          <c:x val="0.33736694039645332"/>
          <c:y val="8.43505311004091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8248537356489586"/>
          <c:y val="0.17393628968761929"/>
          <c:w val="0.77715894090863724"/>
          <c:h val="0.66275430847819661"/>
        </c:manualLayout>
      </c:layout>
      <c:scatterChart>
        <c:scatterStyle val="lineMarker"/>
        <c:varyColors val="0"/>
        <c:ser>
          <c:idx val="1"/>
          <c:order val="0"/>
          <c:tx>
            <c:strRef>
              <c:f>brnadlt.dat!$P$3</c:f>
              <c:strCache>
                <c:ptCount val="1"/>
                <c:pt idx="0">
                  <c:v>Bovee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3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brnadlt.dat!$O$4:$O$138</c:f>
              <c:numCache>
                <c:formatCode>0.00</c:formatCode>
                <c:ptCount val="135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0.15000000000000002</c:v>
                </c:pt>
                <c:pt idx="4">
                  <c:v>0.2</c:v>
                </c:pt>
                <c:pt idx="5">
                  <c:v>0.25</c:v>
                </c:pt>
                <c:pt idx="6">
                  <c:v>0.30000000000000004</c:v>
                </c:pt>
                <c:pt idx="7">
                  <c:v>0.35000000000000003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0.60000000000000009</c:v>
                </c:pt>
                <c:pt idx="13">
                  <c:v>0.65000000000000013</c:v>
                </c:pt>
                <c:pt idx="14">
                  <c:v>0.70000000000000007</c:v>
                </c:pt>
                <c:pt idx="15">
                  <c:v>0.75000000000000011</c:v>
                </c:pt>
                <c:pt idx="16">
                  <c:v>0.8</c:v>
                </c:pt>
                <c:pt idx="17">
                  <c:v>0.82000000000000006</c:v>
                </c:pt>
                <c:pt idx="18">
                  <c:v>0.85000000000000009</c:v>
                </c:pt>
                <c:pt idx="19">
                  <c:v>0.9</c:v>
                </c:pt>
                <c:pt idx="20">
                  <c:v>0.95000000000000007</c:v>
                </c:pt>
                <c:pt idx="21">
                  <c:v>1</c:v>
                </c:pt>
                <c:pt idx="22">
                  <c:v>1.05</c:v>
                </c:pt>
                <c:pt idx="23">
                  <c:v>1.07</c:v>
                </c:pt>
                <c:pt idx="24">
                  <c:v>1.1000000000000001</c:v>
                </c:pt>
                <c:pt idx="25">
                  <c:v>1.1499999999999997</c:v>
                </c:pt>
                <c:pt idx="26">
                  <c:v>1.2</c:v>
                </c:pt>
                <c:pt idx="27">
                  <c:v>1.25</c:v>
                </c:pt>
                <c:pt idx="28">
                  <c:v>1.3</c:v>
                </c:pt>
                <c:pt idx="29">
                  <c:v>1.32</c:v>
                </c:pt>
                <c:pt idx="30">
                  <c:v>1.35</c:v>
                </c:pt>
                <c:pt idx="31">
                  <c:v>1.4</c:v>
                </c:pt>
                <c:pt idx="32">
                  <c:v>1.45</c:v>
                </c:pt>
                <c:pt idx="33">
                  <c:v>1.5</c:v>
                </c:pt>
                <c:pt idx="34">
                  <c:v>1.55</c:v>
                </c:pt>
                <c:pt idx="35">
                  <c:v>1.6</c:v>
                </c:pt>
                <c:pt idx="36">
                  <c:v>1.6300000000000001</c:v>
                </c:pt>
                <c:pt idx="37">
                  <c:v>1.6500000000000001</c:v>
                </c:pt>
                <c:pt idx="38">
                  <c:v>1.7</c:v>
                </c:pt>
                <c:pt idx="39">
                  <c:v>1.75</c:v>
                </c:pt>
                <c:pt idx="40">
                  <c:v>1.8</c:v>
                </c:pt>
                <c:pt idx="41">
                  <c:v>1.85</c:v>
                </c:pt>
                <c:pt idx="42">
                  <c:v>1.9000000000000001</c:v>
                </c:pt>
                <c:pt idx="43">
                  <c:v>1.9400000000000002</c:v>
                </c:pt>
                <c:pt idx="44">
                  <c:v>1.9500000000000002</c:v>
                </c:pt>
                <c:pt idx="45">
                  <c:v>2</c:v>
                </c:pt>
                <c:pt idx="46">
                  <c:v>2.0499999999999998</c:v>
                </c:pt>
                <c:pt idx="47">
                  <c:v>2.1</c:v>
                </c:pt>
                <c:pt idx="48">
                  <c:v>2.15</c:v>
                </c:pt>
                <c:pt idx="49">
                  <c:v>2.2000000000000002</c:v>
                </c:pt>
                <c:pt idx="50">
                  <c:v>2.25</c:v>
                </c:pt>
                <c:pt idx="51">
                  <c:v>2.2999999999999998</c:v>
                </c:pt>
                <c:pt idx="52">
                  <c:v>2.3499999999999996</c:v>
                </c:pt>
                <c:pt idx="53">
                  <c:v>2.4</c:v>
                </c:pt>
                <c:pt idx="54">
                  <c:v>2.4499999999999997</c:v>
                </c:pt>
                <c:pt idx="55">
                  <c:v>2.5</c:v>
                </c:pt>
                <c:pt idx="56">
                  <c:v>2.6</c:v>
                </c:pt>
                <c:pt idx="57">
                  <c:v>2.65</c:v>
                </c:pt>
                <c:pt idx="58">
                  <c:v>2.7</c:v>
                </c:pt>
                <c:pt idx="59">
                  <c:v>2.75</c:v>
                </c:pt>
                <c:pt idx="60">
                  <c:v>2.8</c:v>
                </c:pt>
                <c:pt idx="61">
                  <c:v>2.9</c:v>
                </c:pt>
                <c:pt idx="62">
                  <c:v>3</c:v>
                </c:pt>
                <c:pt idx="63">
                  <c:v>3.1</c:v>
                </c:pt>
                <c:pt idx="64">
                  <c:v>3.15</c:v>
                </c:pt>
                <c:pt idx="65">
                  <c:v>3.2</c:v>
                </c:pt>
                <c:pt idx="66">
                  <c:v>3.25</c:v>
                </c:pt>
                <c:pt idx="67">
                  <c:v>3.3</c:v>
                </c:pt>
                <c:pt idx="68">
                  <c:v>3.4</c:v>
                </c:pt>
                <c:pt idx="69">
                  <c:v>3.4899999999999998</c:v>
                </c:pt>
                <c:pt idx="70">
                  <c:v>3.5</c:v>
                </c:pt>
                <c:pt idx="71">
                  <c:v>3.55</c:v>
                </c:pt>
                <c:pt idx="72">
                  <c:v>3.6</c:v>
                </c:pt>
                <c:pt idx="73">
                  <c:v>3.7</c:v>
                </c:pt>
                <c:pt idx="74">
                  <c:v>3.74</c:v>
                </c:pt>
                <c:pt idx="75">
                  <c:v>3.75</c:v>
                </c:pt>
                <c:pt idx="76">
                  <c:v>3.8</c:v>
                </c:pt>
                <c:pt idx="77">
                  <c:v>3.9</c:v>
                </c:pt>
                <c:pt idx="78">
                  <c:v>4</c:v>
                </c:pt>
                <c:pt idx="79">
                  <c:v>4.18</c:v>
                </c:pt>
                <c:pt idx="80">
                  <c:v>4.2</c:v>
                </c:pt>
                <c:pt idx="81">
                  <c:v>4.5999999999999996</c:v>
                </c:pt>
                <c:pt idx="82">
                  <c:v>5</c:v>
                </c:pt>
                <c:pt idx="83">
                  <c:v>5.4</c:v>
                </c:pt>
                <c:pt idx="84">
                  <c:v>5.55</c:v>
                </c:pt>
                <c:pt idx="85">
                  <c:v>5.8</c:v>
                </c:pt>
                <c:pt idx="86">
                  <c:v>6</c:v>
                </c:pt>
                <c:pt idx="87">
                  <c:v>6.2</c:v>
                </c:pt>
              </c:numCache>
            </c:numRef>
          </c:xVal>
          <c:yVal>
            <c:numRef>
              <c:f>brnadlt.dat!$P$4:$P$138</c:f>
              <c:numCache>
                <c:formatCode>General</c:formatCode>
                <c:ptCount val="135"/>
                <c:pt idx="0" formatCode="0.00">
                  <c:v>1</c:v>
                </c:pt>
                <c:pt idx="16" formatCode="0.00">
                  <c:v>1</c:v>
                </c:pt>
                <c:pt idx="19" formatCode="0.00">
                  <c:v>0.98</c:v>
                </c:pt>
                <c:pt idx="20" formatCode="0.00">
                  <c:v>0.95000000000000007</c:v>
                </c:pt>
                <c:pt idx="21" formatCode="0.00">
                  <c:v>0.91</c:v>
                </c:pt>
                <c:pt idx="22" formatCode="0.00">
                  <c:v>0.81</c:v>
                </c:pt>
                <c:pt idx="24" formatCode="0.00">
                  <c:v>0.7400000000000001</c:v>
                </c:pt>
                <c:pt idx="25" formatCode="0.00">
                  <c:v>0.68</c:v>
                </c:pt>
                <c:pt idx="26" formatCode="0.00">
                  <c:v>0.65000000000000013</c:v>
                </c:pt>
                <c:pt idx="27" formatCode="0.00">
                  <c:v>0.62000000000000011</c:v>
                </c:pt>
                <c:pt idx="28" formatCode="0.00">
                  <c:v>0.59</c:v>
                </c:pt>
                <c:pt idx="30" formatCode="0.00">
                  <c:v>0.56999999999999995</c:v>
                </c:pt>
                <c:pt idx="32" formatCode="0.00">
                  <c:v>0.55000000000000004</c:v>
                </c:pt>
                <c:pt idx="37" formatCode="0.00">
                  <c:v>0.5</c:v>
                </c:pt>
                <c:pt idx="39" formatCode="0.00">
                  <c:v>0.47000000000000003</c:v>
                </c:pt>
                <c:pt idx="41" formatCode="0.00">
                  <c:v>0.44</c:v>
                </c:pt>
                <c:pt idx="44" formatCode="0.00">
                  <c:v>0.38000000000000006</c:v>
                </c:pt>
                <c:pt idx="46" formatCode="0.00">
                  <c:v>0.33000000000000007</c:v>
                </c:pt>
                <c:pt idx="48" formatCode="0.00">
                  <c:v>0.28000000000000008</c:v>
                </c:pt>
                <c:pt idx="51" formatCode="0.00">
                  <c:v>0.23</c:v>
                </c:pt>
                <c:pt idx="54" formatCode="0.00">
                  <c:v>0.19</c:v>
                </c:pt>
                <c:pt idx="57" formatCode="0.00">
                  <c:v>0.15000000000000002</c:v>
                </c:pt>
                <c:pt idx="59" formatCode="0.00">
                  <c:v>0.14000000000000001</c:v>
                </c:pt>
                <c:pt idx="62" formatCode="0.00">
                  <c:v>0.11</c:v>
                </c:pt>
                <c:pt idx="66" formatCode="0.00">
                  <c:v>9.0000000000000011E-2</c:v>
                </c:pt>
                <c:pt idx="70" formatCode="0.00">
                  <c:v>7.0000000000000021E-2</c:v>
                </c:pt>
                <c:pt idx="75" formatCode="0.00">
                  <c:v>6.0000000000000005E-2</c:v>
                </c:pt>
                <c:pt idx="78" formatCode="0.00">
                  <c:v>0.05</c:v>
                </c:pt>
                <c:pt idx="82" formatCode="0.00">
                  <c:v>3.0000000000000002E-2</c:v>
                </c:pt>
                <c:pt idx="86" formatCode="0.00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5521552"/>
        <c:axId val="155523904"/>
      </c:scatterChart>
      <c:valAx>
        <c:axId val="155521552"/>
        <c:scaling>
          <c:orientation val="minMax"/>
          <c:max val="6.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en-US" b="1"/>
                  <a:t>Mean Velocity (fps)</a:t>
                </a:r>
              </a:p>
            </c:rich>
          </c:tx>
          <c:layout>
            <c:manualLayout>
              <c:xMode val="edge"/>
              <c:yMode val="edge"/>
              <c:x val="0.37102021620949843"/>
              <c:y val="0.93403148442443595"/>
            </c:manualLayout>
          </c:layout>
          <c:overlay val="0"/>
          <c:spPr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</c:title>
        <c:numFmt formatCode="0.0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l-GR"/>
          </a:p>
        </c:txPr>
        <c:crossAx val="155523904"/>
        <c:crosses val="autoZero"/>
        <c:crossBetween val="midCat"/>
        <c:majorUnit val="0.5"/>
        <c:minorUnit val="0.5"/>
      </c:valAx>
      <c:valAx>
        <c:axId val="155523904"/>
        <c:scaling>
          <c:orientation val="minMax"/>
          <c:max val="1.05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b="1"/>
                </a:pPr>
                <a:r>
                  <a:rPr lang="en-US" b="1" dirty="0" smtClean="0"/>
                  <a:t>Suitability index</a:t>
                </a:r>
                <a:endParaRPr lang="en-US" b="1" dirty="0"/>
              </a:p>
            </c:rich>
          </c:tx>
          <c:layout>
            <c:manualLayout>
              <c:xMode val="edge"/>
              <c:yMode val="edge"/>
              <c:x val="1.0676156583629892E-2"/>
              <c:y val="0.40968586387434569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l-GR"/>
          </a:p>
        </c:txPr>
        <c:crossAx val="155521552"/>
        <c:crosses val="autoZero"/>
        <c:crossBetween val="midCat"/>
        <c:majorUnit val="0.1"/>
      </c:valAx>
      <c:spPr>
        <a:solidFill>
          <a:srgbClr val="EAEAEA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2144714617396566"/>
          <c:y val="0.23779513628920465"/>
          <c:w val="0.18056962597376186"/>
          <c:h val="0.31260385319505574"/>
        </c:manualLayout>
      </c:layout>
      <c:overlay val="0"/>
      <c:spPr>
        <a:noFill/>
        <a:ln w="25400">
          <a:noFill/>
        </a:ln>
      </c:spPr>
    </c:legend>
    <c:plotVisOnly val="1"/>
    <c:dispBlanksAs val="span"/>
    <c:showDLblsOverMax val="0"/>
  </c:chart>
  <c:spPr>
    <a:noFill/>
    <a:ln w="6350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Times New Roman" panose="02020603050405020304" pitchFamily="18" charset="0"/>
          <a:ea typeface="Arial"/>
          <a:cs typeface="Times New Roman" panose="02020603050405020304" pitchFamily="18" charset="0"/>
        </a:defRPr>
      </a:pPr>
      <a:endParaRPr lang="el-G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ca-ES" dirty="0" smtClean="0"/>
              <a:t>Tripotamo</a:t>
            </a:r>
            <a:endParaRPr lang="ca-E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Full1!$G$2</c:f>
              <c:strCache>
                <c:ptCount val="1"/>
                <c:pt idx="0">
                  <c:v>WUA-Adult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noFill/>
              <a:ln w="2857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Full1!$F$3:$F$11</c:f>
              <c:numCache>
                <c:formatCode>General</c:formatCode>
                <c:ptCount val="9"/>
                <c:pt idx="0">
                  <c:v>0.4</c:v>
                </c:pt>
                <c:pt idx="1">
                  <c:v>0.70000000000000007</c:v>
                </c:pt>
                <c:pt idx="2">
                  <c:v>1</c:v>
                </c:pt>
                <c:pt idx="3">
                  <c:v>2.5</c:v>
                </c:pt>
                <c:pt idx="4">
                  <c:v>4</c:v>
                </c:pt>
                <c:pt idx="5">
                  <c:v>5</c:v>
                </c:pt>
                <c:pt idx="6">
                  <c:v>7</c:v>
                </c:pt>
                <c:pt idx="7">
                  <c:v>10</c:v>
                </c:pt>
                <c:pt idx="8">
                  <c:v>15</c:v>
                </c:pt>
              </c:numCache>
            </c:numRef>
          </c:xVal>
          <c:yVal>
            <c:numRef>
              <c:f>Full1!$G$3:$G$11</c:f>
              <c:numCache>
                <c:formatCode>General</c:formatCode>
                <c:ptCount val="9"/>
                <c:pt idx="0">
                  <c:v>646.4651348993799</c:v>
                </c:pt>
                <c:pt idx="1">
                  <c:v>699.93617863255383</c:v>
                </c:pt>
                <c:pt idx="2">
                  <c:v>746.58469673501884</c:v>
                </c:pt>
                <c:pt idx="3">
                  <c:v>718.84618229905288</c:v>
                </c:pt>
                <c:pt idx="4">
                  <c:v>654.58793996224802</c:v>
                </c:pt>
                <c:pt idx="5">
                  <c:v>625.64447136157617</c:v>
                </c:pt>
                <c:pt idx="6">
                  <c:v>588.90078786650713</c:v>
                </c:pt>
                <c:pt idx="7">
                  <c:v>558.53365244560098</c:v>
                </c:pt>
                <c:pt idx="8">
                  <c:v>572.27790834847508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5523120"/>
        <c:axId val="155519984"/>
      </c:scatterChart>
      <c:valAx>
        <c:axId val="155523120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a-E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 </a:t>
                </a:r>
                <a:r>
                  <a:rPr lang="ca-E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ca-ES" sz="1600" cap="none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ca-ES" sz="16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ca-E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ca-ES" sz="1600" cap="none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sec</a:t>
                </a:r>
                <a:r>
                  <a:rPr lang="ca-E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ca-E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55519984"/>
        <c:crosses val="autoZero"/>
        <c:crossBetween val="midCat"/>
      </c:valAx>
      <c:valAx>
        <c:axId val="15551998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a-E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WUA</a:t>
                </a:r>
                <a:endParaRPr lang="ca-E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555231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l-G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mtClean="0"/>
              <a:t>Mesochora</a:t>
            </a:r>
            <a:r>
              <a:rPr lang="el-GR" smtClean="0"/>
              <a:t>– </a:t>
            </a:r>
            <a:r>
              <a:rPr lang="en-US" smtClean="0"/>
              <a:t>Upstream</a:t>
            </a:r>
            <a:r>
              <a:rPr lang="el-GR" smtClean="0"/>
              <a:t> </a:t>
            </a:r>
            <a:endParaRPr lang="ca-ES" dirty="0"/>
          </a:p>
        </c:rich>
      </c:tx>
      <c:layout>
        <c:manualLayout>
          <c:xMode val="edge"/>
          <c:yMode val="edge"/>
          <c:x val="0.20840561136274141"/>
          <c:y val="2.35159056401140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0256879292279886"/>
          <c:y val="0.13402237657325269"/>
          <c:w val="0.74934638078206572"/>
          <c:h val="0.58175344763940018"/>
        </c:manualLayout>
      </c:layout>
      <c:scatterChart>
        <c:scatterStyle val="lineMarker"/>
        <c:varyColors val="0"/>
        <c:ser>
          <c:idx val="0"/>
          <c:order val="0"/>
          <c:tx>
            <c:strRef>
              <c:f>Full1!$B$2</c:f>
              <c:strCache>
                <c:ptCount val="1"/>
                <c:pt idx="0">
                  <c:v>WUA-Adult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noFill/>
              <a:ln w="2857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Full1!$A$3:$A$11</c:f>
              <c:numCache>
                <c:formatCode>General</c:formatCode>
                <c:ptCount val="9"/>
                <c:pt idx="0">
                  <c:v>0.70000000000000007</c:v>
                </c:pt>
                <c:pt idx="1">
                  <c:v>1</c:v>
                </c:pt>
                <c:pt idx="2">
                  <c:v>1.5</c:v>
                </c:pt>
                <c:pt idx="3">
                  <c:v>2.5</c:v>
                </c:pt>
                <c:pt idx="4">
                  <c:v>5</c:v>
                </c:pt>
                <c:pt idx="5">
                  <c:v>8</c:v>
                </c:pt>
                <c:pt idx="6">
                  <c:v>13</c:v>
                </c:pt>
                <c:pt idx="7">
                  <c:v>20</c:v>
                </c:pt>
                <c:pt idx="8">
                  <c:v>30</c:v>
                </c:pt>
              </c:numCache>
            </c:numRef>
          </c:xVal>
          <c:yVal>
            <c:numRef>
              <c:f>Full1!$B$3:$B$11</c:f>
              <c:numCache>
                <c:formatCode>General</c:formatCode>
                <c:ptCount val="9"/>
                <c:pt idx="0">
                  <c:v>713.38292537800396</c:v>
                </c:pt>
                <c:pt idx="1">
                  <c:v>917.55825431280994</c:v>
                </c:pt>
                <c:pt idx="2">
                  <c:v>1184.5002576672402</c:v>
                </c:pt>
                <c:pt idx="3">
                  <c:v>1487.18600550517</c:v>
                </c:pt>
                <c:pt idx="4">
                  <c:v>1601.9189561357603</c:v>
                </c:pt>
                <c:pt idx="5">
                  <c:v>1672.0180712612203</c:v>
                </c:pt>
                <c:pt idx="6">
                  <c:v>1395.4909555510601</c:v>
                </c:pt>
                <c:pt idx="7">
                  <c:v>1125.2546664036101</c:v>
                </c:pt>
                <c:pt idx="8">
                  <c:v>1026.6879575371499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5524296"/>
        <c:axId val="155523512"/>
      </c:scatterChart>
      <c:valAx>
        <c:axId val="155524296"/>
        <c:scaling>
          <c:orientation val="minMax"/>
          <c:max val="3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a-E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sz="1600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1600" cap="none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16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1600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1600" cap="none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sec</a:t>
                </a:r>
                <a:r>
                  <a:rPr lang="en-US" sz="1600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ca-E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720720987751903"/>
              <c:y val="0.8156160408319971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55523512"/>
        <c:crosses val="autoZero"/>
        <c:crossBetween val="midCat"/>
      </c:valAx>
      <c:valAx>
        <c:axId val="155523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a-E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WUA </a:t>
                </a:r>
                <a:endParaRPr lang="ca-E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555242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800"/>
      </a:pPr>
      <a:endParaRPr lang="el-G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8ABC86-FA18-42B8-B70A-740492D8C56E}" type="doc">
      <dgm:prSet loTypeId="urn:microsoft.com/office/officeart/2005/8/layout/hProcess3" loCatId="process" qsTypeId="urn:microsoft.com/office/officeart/2005/8/quickstyle/simple1" qsCatId="simple" csTypeId="urn:microsoft.com/office/officeart/2005/8/colors/colorful5" csCatId="colorful" phldr="1"/>
      <dgm:spPr/>
    </dgm:pt>
    <dgm:pt modelId="{BE9C9C9E-6894-48BF-8ED7-D8FC5FEA2BF4}">
      <dgm:prSet phldrT="[Text]" custT="1"/>
      <dgm:spPr/>
      <dgm:t>
        <a:bodyPr/>
        <a:lstStyle/>
        <a:p>
          <a:r>
            <a:rPr lang="en-GB" sz="2400" b="1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The aim of this study </a:t>
          </a:r>
          <a:endParaRPr lang="el-GR" sz="2400" b="1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047B7CD-F22C-4543-AF12-FD84201554CB}" type="parTrans" cxnId="{849F35C6-8266-4CD3-8E47-75FB38C0A2B1}">
      <dgm:prSet/>
      <dgm:spPr/>
      <dgm:t>
        <a:bodyPr/>
        <a:lstStyle/>
        <a:p>
          <a:endParaRPr lang="el-GR">
            <a:ln>
              <a:solidFill>
                <a:schemeClr val="bg1"/>
              </a:solidFill>
            </a:ln>
            <a:solidFill>
              <a:schemeClr val="bg1">
                <a:lumMod val="95000"/>
              </a:schemeClr>
            </a:solidFill>
          </a:endParaRPr>
        </a:p>
      </dgm:t>
    </dgm:pt>
    <dgm:pt modelId="{5C352F83-8CC7-4353-9FC4-4D93188DA6FC}" type="sibTrans" cxnId="{849F35C6-8266-4CD3-8E47-75FB38C0A2B1}">
      <dgm:prSet/>
      <dgm:spPr/>
      <dgm:t>
        <a:bodyPr/>
        <a:lstStyle/>
        <a:p>
          <a:endParaRPr lang="el-GR">
            <a:ln>
              <a:solidFill>
                <a:schemeClr val="bg1"/>
              </a:solidFill>
            </a:ln>
            <a:solidFill>
              <a:schemeClr val="bg1">
                <a:lumMod val="95000"/>
              </a:schemeClr>
            </a:solidFill>
          </a:endParaRPr>
        </a:p>
      </dgm:t>
    </dgm:pt>
    <dgm:pt modelId="{C7A79A7E-1ACD-49B5-B171-534A15BDDF70}" type="pres">
      <dgm:prSet presAssocID="{F38ABC86-FA18-42B8-B70A-740492D8C56E}" presName="Name0" presStyleCnt="0">
        <dgm:presLayoutVars>
          <dgm:dir/>
          <dgm:animLvl val="lvl"/>
          <dgm:resizeHandles val="exact"/>
        </dgm:presLayoutVars>
      </dgm:prSet>
      <dgm:spPr/>
    </dgm:pt>
    <dgm:pt modelId="{BCC7284D-5ADD-429C-AC21-7A5F3F88D58F}" type="pres">
      <dgm:prSet presAssocID="{F38ABC86-FA18-42B8-B70A-740492D8C56E}" presName="dummy" presStyleCnt="0"/>
      <dgm:spPr/>
    </dgm:pt>
    <dgm:pt modelId="{4D08074B-DFA8-448A-9F88-E80427263BE2}" type="pres">
      <dgm:prSet presAssocID="{F38ABC86-FA18-42B8-B70A-740492D8C56E}" presName="linH" presStyleCnt="0"/>
      <dgm:spPr/>
    </dgm:pt>
    <dgm:pt modelId="{0EA6981A-CAE1-4B33-84C7-55B274126958}" type="pres">
      <dgm:prSet presAssocID="{F38ABC86-FA18-42B8-B70A-740492D8C56E}" presName="padding1" presStyleCnt="0"/>
      <dgm:spPr/>
    </dgm:pt>
    <dgm:pt modelId="{2A12B0A0-ECC9-4590-A576-DCFC6A9A1632}" type="pres">
      <dgm:prSet presAssocID="{BE9C9C9E-6894-48BF-8ED7-D8FC5FEA2BF4}" presName="linV" presStyleCnt="0"/>
      <dgm:spPr/>
    </dgm:pt>
    <dgm:pt modelId="{FB7D61B2-8F00-4F57-87BB-A9C8714EB638}" type="pres">
      <dgm:prSet presAssocID="{BE9C9C9E-6894-48BF-8ED7-D8FC5FEA2BF4}" presName="spVertical1" presStyleCnt="0"/>
      <dgm:spPr/>
    </dgm:pt>
    <dgm:pt modelId="{366D2472-1A20-444A-96F7-A13BC2086D13}" type="pres">
      <dgm:prSet presAssocID="{BE9C9C9E-6894-48BF-8ED7-D8FC5FEA2BF4}" presName="parTx" presStyleLbl="revTx" presStyleIdx="0" presStyleCnt="1" custScaleY="82932" custLinFactNeighborX="-9371" custLinFactNeighborY="-361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AF87D2F-1385-4DB6-81EF-083DCD878F60}" type="pres">
      <dgm:prSet presAssocID="{BE9C9C9E-6894-48BF-8ED7-D8FC5FEA2BF4}" presName="spVertical2" presStyleCnt="0"/>
      <dgm:spPr/>
    </dgm:pt>
    <dgm:pt modelId="{CF8CD812-1565-4705-B7F5-56F97A0A9156}" type="pres">
      <dgm:prSet presAssocID="{BE9C9C9E-6894-48BF-8ED7-D8FC5FEA2BF4}" presName="spVertical3" presStyleCnt="0"/>
      <dgm:spPr/>
    </dgm:pt>
    <dgm:pt modelId="{2745B97A-5F23-4047-AB98-CC389DBB0593}" type="pres">
      <dgm:prSet presAssocID="{F38ABC86-FA18-42B8-B70A-740492D8C56E}" presName="padding2" presStyleCnt="0"/>
      <dgm:spPr/>
    </dgm:pt>
    <dgm:pt modelId="{B386E5F5-E6DE-4480-A808-2416C2489DAB}" type="pres">
      <dgm:prSet presAssocID="{F38ABC86-FA18-42B8-B70A-740492D8C56E}" presName="negArrow" presStyleCnt="0"/>
      <dgm:spPr/>
    </dgm:pt>
    <dgm:pt modelId="{813572B2-042C-4B4D-8A41-A861E3CE0094}" type="pres">
      <dgm:prSet presAssocID="{F38ABC86-FA18-42B8-B70A-740492D8C56E}" presName="backgroundArrow" presStyleLbl="node1" presStyleIdx="0" presStyleCnt="1" custScaleX="100000" custScaleY="82826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accent5">
            <a:lumMod val="75000"/>
          </a:schemeClr>
        </a:solidFill>
      </dgm:spPr>
    </dgm:pt>
  </dgm:ptLst>
  <dgm:cxnLst>
    <dgm:cxn modelId="{3DE0CCB1-0E2C-4663-8A2F-004EB6FF14EC}" type="presOf" srcId="{F38ABC86-FA18-42B8-B70A-740492D8C56E}" destId="{C7A79A7E-1ACD-49B5-B171-534A15BDDF70}" srcOrd="0" destOrd="0" presId="urn:microsoft.com/office/officeart/2005/8/layout/hProcess3"/>
    <dgm:cxn modelId="{C8EFE0D4-D95A-47E3-860B-32AD89A728BA}" type="presOf" srcId="{BE9C9C9E-6894-48BF-8ED7-D8FC5FEA2BF4}" destId="{366D2472-1A20-444A-96F7-A13BC2086D13}" srcOrd="0" destOrd="0" presId="urn:microsoft.com/office/officeart/2005/8/layout/hProcess3"/>
    <dgm:cxn modelId="{849F35C6-8266-4CD3-8E47-75FB38C0A2B1}" srcId="{F38ABC86-FA18-42B8-B70A-740492D8C56E}" destId="{BE9C9C9E-6894-48BF-8ED7-D8FC5FEA2BF4}" srcOrd="0" destOrd="0" parTransId="{1047B7CD-F22C-4543-AF12-FD84201554CB}" sibTransId="{5C352F83-8CC7-4353-9FC4-4D93188DA6FC}"/>
    <dgm:cxn modelId="{A99D03E7-A82B-4FDA-953C-AA30E454DA48}" type="presParOf" srcId="{C7A79A7E-1ACD-49B5-B171-534A15BDDF70}" destId="{BCC7284D-5ADD-429C-AC21-7A5F3F88D58F}" srcOrd="0" destOrd="0" presId="urn:microsoft.com/office/officeart/2005/8/layout/hProcess3"/>
    <dgm:cxn modelId="{0690237E-2369-43DA-8329-F2CB527BEB1F}" type="presParOf" srcId="{C7A79A7E-1ACD-49B5-B171-534A15BDDF70}" destId="{4D08074B-DFA8-448A-9F88-E80427263BE2}" srcOrd="1" destOrd="0" presId="urn:microsoft.com/office/officeart/2005/8/layout/hProcess3"/>
    <dgm:cxn modelId="{0F9EA757-5D27-434A-9D80-999DD258983D}" type="presParOf" srcId="{4D08074B-DFA8-448A-9F88-E80427263BE2}" destId="{0EA6981A-CAE1-4B33-84C7-55B274126958}" srcOrd="0" destOrd="0" presId="urn:microsoft.com/office/officeart/2005/8/layout/hProcess3"/>
    <dgm:cxn modelId="{19744060-357C-48DD-B730-216AA86B4639}" type="presParOf" srcId="{4D08074B-DFA8-448A-9F88-E80427263BE2}" destId="{2A12B0A0-ECC9-4590-A576-DCFC6A9A1632}" srcOrd="1" destOrd="0" presId="urn:microsoft.com/office/officeart/2005/8/layout/hProcess3"/>
    <dgm:cxn modelId="{024EBEC2-1D0E-46BA-A5DE-48ED6FCBEC4E}" type="presParOf" srcId="{2A12B0A0-ECC9-4590-A576-DCFC6A9A1632}" destId="{FB7D61B2-8F00-4F57-87BB-A9C8714EB638}" srcOrd="0" destOrd="0" presId="urn:microsoft.com/office/officeart/2005/8/layout/hProcess3"/>
    <dgm:cxn modelId="{E99E8E47-E332-4B4D-B2F4-B7B5CEA010F7}" type="presParOf" srcId="{2A12B0A0-ECC9-4590-A576-DCFC6A9A1632}" destId="{366D2472-1A20-444A-96F7-A13BC2086D13}" srcOrd="1" destOrd="0" presId="urn:microsoft.com/office/officeart/2005/8/layout/hProcess3"/>
    <dgm:cxn modelId="{ADBFF500-B666-4EFD-A24A-70821255AE41}" type="presParOf" srcId="{2A12B0A0-ECC9-4590-A576-DCFC6A9A1632}" destId="{2AF87D2F-1385-4DB6-81EF-083DCD878F60}" srcOrd="2" destOrd="0" presId="urn:microsoft.com/office/officeart/2005/8/layout/hProcess3"/>
    <dgm:cxn modelId="{2AB0733F-88B3-424C-BB7F-E57056A1319B}" type="presParOf" srcId="{2A12B0A0-ECC9-4590-A576-DCFC6A9A1632}" destId="{CF8CD812-1565-4705-B7F5-56F97A0A9156}" srcOrd="3" destOrd="0" presId="urn:microsoft.com/office/officeart/2005/8/layout/hProcess3"/>
    <dgm:cxn modelId="{2BF38343-7F2A-4166-AFC3-ADD528072EE0}" type="presParOf" srcId="{4D08074B-DFA8-448A-9F88-E80427263BE2}" destId="{2745B97A-5F23-4047-AB98-CC389DBB0593}" srcOrd="2" destOrd="0" presId="urn:microsoft.com/office/officeart/2005/8/layout/hProcess3"/>
    <dgm:cxn modelId="{92701D98-8987-488B-8066-E16A1CEA158C}" type="presParOf" srcId="{4D08074B-DFA8-448A-9F88-E80427263BE2}" destId="{B386E5F5-E6DE-4480-A808-2416C2489DAB}" srcOrd="3" destOrd="0" presId="urn:microsoft.com/office/officeart/2005/8/layout/hProcess3"/>
    <dgm:cxn modelId="{42876353-8C89-4793-A1D1-B15C0666DD5B}" type="presParOf" srcId="{4D08074B-DFA8-448A-9F88-E80427263BE2}" destId="{813572B2-042C-4B4D-8A41-A861E3CE0094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3572B2-042C-4B4D-8A41-A861E3CE0094}">
      <dsp:nvSpPr>
        <dsp:cNvPr id="0" name=""/>
        <dsp:cNvSpPr/>
      </dsp:nvSpPr>
      <dsp:spPr>
        <a:xfrm>
          <a:off x="0" y="94142"/>
          <a:ext cx="4104456" cy="1254583"/>
        </a:xfrm>
        <a:prstGeom prst="rightArrow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366D2472-1A20-444A-96F7-A13BC2086D13}">
      <dsp:nvSpPr>
        <dsp:cNvPr id="0" name=""/>
        <dsp:cNvSpPr/>
      </dsp:nvSpPr>
      <dsp:spPr>
        <a:xfrm>
          <a:off x="15942" y="404444"/>
          <a:ext cx="3362928" cy="668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3840" rIns="0" bIns="2438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The aim of this study </a:t>
          </a:r>
          <a:endParaRPr lang="el-GR" sz="2400" b="1" kern="120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5942" y="404444"/>
        <a:ext cx="3362928" cy="668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536AA-0D02-495B-B333-6212BE428151}" type="datetimeFigureOut">
              <a:rPr lang="el-GR" smtClean="0"/>
              <a:pPr/>
              <a:t>7/7/2014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46568-3DAE-4664-BB8E-0C08D9E0E51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6893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803AE-F19B-41BA-BD83-383AFF832C36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990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9AE0-5DAE-471E-A7F1-D1098B17FD0B}" type="datetimeFigureOut">
              <a:rPr lang="el-GR" smtClean="0"/>
              <a:pPr/>
              <a:t>7/7/2014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CCEE-AC96-4DFB-A5E0-851908761D3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9AE0-5DAE-471E-A7F1-D1098B17FD0B}" type="datetimeFigureOut">
              <a:rPr lang="el-GR" smtClean="0"/>
              <a:pPr/>
              <a:t>7/7/2014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CCEE-AC96-4DFB-A5E0-851908761D3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9AE0-5DAE-471E-A7F1-D1098B17FD0B}" type="datetimeFigureOut">
              <a:rPr lang="el-GR" smtClean="0"/>
              <a:pPr/>
              <a:t>7/7/2014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CCEE-AC96-4DFB-A5E0-851908761D3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9AE0-5DAE-471E-A7F1-D1098B17FD0B}" type="datetimeFigureOut">
              <a:rPr lang="el-GR" smtClean="0"/>
              <a:pPr/>
              <a:t>7/7/2014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CCEE-AC96-4DFB-A5E0-851908761D3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9AE0-5DAE-471E-A7F1-D1098B17FD0B}" type="datetimeFigureOut">
              <a:rPr lang="el-GR" smtClean="0"/>
              <a:pPr/>
              <a:t>7/7/2014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CCEE-AC96-4DFB-A5E0-851908761D3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9AE0-5DAE-471E-A7F1-D1098B17FD0B}" type="datetimeFigureOut">
              <a:rPr lang="el-GR" smtClean="0"/>
              <a:pPr/>
              <a:t>7/7/2014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CCEE-AC96-4DFB-A5E0-851908761D3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9AE0-5DAE-471E-A7F1-D1098B17FD0B}" type="datetimeFigureOut">
              <a:rPr lang="el-GR" smtClean="0"/>
              <a:pPr/>
              <a:t>7/7/2014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CCEE-AC96-4DFB-A5E0-851908761D3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9AE0-5DAE-471E-A7F1-D1098B17FD0B}" type="datetimeFigureOut">
              <a:rPr lang="el-GR" smtClean="0"/>
              <a:pPr/>
              <a:t>7/7/2014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CCEE-AC96-4DFB-A5E0-851908761D3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9AE0-5DAE-471E-A7F1-D1098B17FD0B}" type="datetimeFigureOut">
              <a:rPr lang="el-GR" smtClean="0"/>
              <a:pPr/>
              <a:t>7/7/2014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CCEE-AC96-4DFB-A5E0-851908761D3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9AE0-5DAE-471E-A7F1-D1098B17FD0B}" type="datetimeFigureOut">
              <a:rPr lang="el-GR" smtClean="0"/>
              <a:pPr/>
              <a:t>7/7/2014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CCEE-AC96-4DFB-A5E0-851908761D3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9AE0-5DAE-471E-A7F1-D1098B17FD0B}" type="datetimeFigureOut">
              <a:rPr lang="el-GR" smtClean="0"/>
              <a:pPr/>
              <a:t>7/7/2014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CCEE-AC96-4DFB-A5E0-851908761D3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99AE0-5DAE-471E-A7F1-D1098B17FD0B}" type="datetimeFigureOut">
              <a:rPr lang="el-GR" smtClean="0"/>
              <a:pPr/>
              <a:t>7/7/2014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2CCEE-AC96-4DFB-A5E0-851908761D32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flow.gr/en/" TargetMode="External"/><Relationship Id="rId2" Type="http://schemas.openxmlformats.org/officeDocument/2006/relationships/hyperlink" Target="http://imbriw.hcmr.gr/en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riverrestoration.wikispaces.com/file/view/R_and_pool.jpg/316448096/R_and_pool.jpg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924944"/>
            <a:ext cx="9144000" cy="830997"/>
          </a:xfrm>
          <a:prstGeom prst="rect">
            <a:avLst/>
          </a:prstGeom>
          <a:solidFill>
            <a:schemeClr val="tx2">
              <a:alpha val="8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Habitat hydraulic modelling for environmental flow restoration in upland streams in </a:t>
            </a:r>
            <a:r>
              <a:rPr lang="en-GB" sz="2400" b="1" dirty="0" smtClean="0"/>
              <a:t>Greece</a:t>
            </a:r>
            <a:endParaRPr lang="el-GR" sz="2400" dirty="0"/>
          </a:p>
        </p:txBody>
      </p:sp>
      <p:pic>
        <p:nvPicPr>
          <p:cNvPr id="8" name="Picture 7" descr="ecoflow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6323032"/>
            <a:ext cx="911584" cy="27432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0" name="Group 9"/>
          <p:cNvGrpSpPr>
            <a:grpSpLocks noChangeAspect="1"/>
          </p:cNvGrpSpPr>
          <p:nvPr/>
        </p:nvGrpSpPr>
        <p:grpSpPr bwMode="auto">
          <a:xfrm>
            <a:off x="118318" y="260648"/>
            <a:ext cx="3229285" cy="384810"/>
            <a:chOff x="0" y="0"/>
            <a:chExt cx="4861" cy="606"/>
          </a:xfrm>
        </p:grpSpPr>
        <p:sp>
          <p:nvSpPr>
            <p:cNvPr id="12" name="AutoShape 4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4753" cy="60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760" y="102"/>
              <a:ext cx="2101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European Regional Development Fund</a:t>
              </a:r>
            </a:p>
          </p:txBody>
        </p:sp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0" y="80"/>
              <a:ext cx="580" cy="463"/>
            </a:xfrm>
            <a:prstGeom prst="rect">
              <a:avLst/>
            </a:prstGeom>
            <a:noFill/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60" y="80"/>
              <a:ext cx="680" cy="463"/>
            </a:xfrm>
            <a:prstGeom prst="rect">
              <a:avLst/>
            </a:prstGeom>
            <a:noFill/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00" y="80"/>
              <a:ext cx="704" cy="465"/>
            </a:xfrm>
            <a:prstGeom prst="rect">
              <a:avLst/>
            </a:prstGeom>
            <a:noFill/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" y="80"/>
              <a:ext cx="488" cy="452"/>
            </a:xfrm>
            <a:prstGeom prst="rect">
              <a:avLst/>
            </a:prstGeom>
            <a:noFill/>
          </p:spPr>
        </p:pic>
      </p:grpSp>
      <p:sp>
        <p:nvSpPr>
          <p:cNvPr id="6" name="Rectangle 5"/>
          <p:cNvSpPr/>
          <p:nvPr/>
        </p:nvSpPr>
        <p:spPr>
          <a:xfrm>
            <a:off x="3923928" y="6608385"/>
            <a:ext cx="7681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July </a:t>
            </a:r>
            <a:r>
              <a:rPr lang="en-US" sz="1200" dirty="0">
                <a:solidFill>
                  <a:schemeClr val="bg1"/>
                </a:solidFill>
              </a:rPr>
              <a:t>2014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908720"/>
            <a:ext cx="9144000" cy="3139321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80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n-US" dirty="0"/>
          </a:p>
          <a:p>
            <a:endParaRPr lang="el-GR" dirty="0" smtClean="0"/>
          </a:p>
        </p:txBody>
      </p:sp>
      <p:grpSp>
        <p:nvGrpSpPr>
          <p:cNvPr id="20" name="Group 3"/>
          <p:cNvGrpSpPr/>
          <p:nvPr/>
        </p:nvGrpSpPr>
        <p:grpSpPr>
          <a:xfrm>
            <a:off x="0" y="4149080"/>
            <a:ext cx="9124067" cy="2088000"/>
            <a:chOff x="0" y="3933056"/>
            <a:chExt cx="9124067" cy="2088000"/>
          </a:xfrm>
        </p:grpSpPr>
        <p:pic>
          <p:nvPicPr>
            <p:cNvPr id="21" name="Picture 20" descr="DSC_2808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3933056"/>
              <a:ext cx="3132000" cy="2088000"/>
            </a:xfrm>
            <a:prstGeom prst="rect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22" name="Picture 21" descr="voidomatis nea.jpg"/>
            <p:cNvPicPr>
              <a:picLocks noChangeAspect="1"/>
            </p:cNvPicPr>
            <p:nvPr/>
          </p:nvPicPr>
          <p:blipFill>
            <a:blip r:embed="rId8" cstate="print"/>
            <a:srcRect l="2362" t="3375" r="3527" b="5501"/>
            <a:stretch>
              <a:fillRect/>
            </a:stretch>
          </p:blipFill>
          <p:spPr>
            <a:xfrm>
              <a:off x="6043441" y="3933056"/>
              <a:ext cx="3080626" cy="2088000"/>
            </a:xfrm>
            <a:prstGeom prst="rect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23" name="Picture 22" descr="arachthos_03.jpg"/>
            <p:cNvPicPr>
              <a:picLocks noChangeAspect="1"/>
            </p:cNvPicPr>
            <p:nvPr/>
          </p:nvPicPr>
          <p:blipFill>
            <a:blip r:embed="rId9" cstate="print"/>
            <a:srcRect t="3334"/>
            <a:stretch>
              <a:fillRect/>
            </a:stretch>
          </p:blipFill>
          <p:spPr>
            <a:xfrm>
              <a:off x="3143129" y="3933056"/>
              <a:ext cx="2880000" cy="2087992"/>
            </a:xfrm>
            <a:prstGeom prst="rect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</p:pic>
      </p:grpSp>
      <p:sp>
        <p:nvSpPr>
          <p:cNvPr id="24" name="Rectangle 23"/>
          <p:cNvSpPr/>
          <p:nvPr/>
        </p:nvSpPr>
        <p:spPr>
          <a:xfrm>
            <a:off x="-1" y="1196752"/>
            <a:ext cx="91315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kern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</a:rPr>
              <a:t>Habitat hydraulic modelling for environmental flow restoration in upland streams in Greece</a:t>
            </a:r>
            <a:endParaRPr lang="el-G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l-G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174" y="2348880"/>
            <a:ext cx="9144001" cy="1767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Ch. </a:t>
            </a:r>
            <a:r>
              <a:rPr lang="es-ES" b="1" dirty="0" smtClean="0">
                <a:solidFill>
                  <a:schemeClr val="bg1"/>
                </a:solidFill>
              </a:rPr>
              <a:t>Papadaki</a:t>
            </a:r>
            <a:r>
              <a:rPr lang="es-ES" b="1" baseline="30000" dirty="0" smtClean="0">
                <a:solidFill>
                  <a:schemeClr val="bg1"/>
                </a:solidFill>
              </a:rPr>
              <a:t>1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>
                <a:solidFill>
                  <a:schemeClr val="bg1"/>
                </a:solidFill>
              </a:rPr>
              <a:t>L. Ntoanidis</a:t>
            </a:r>
            <a:r>
              <a:rPr lang="es-ES" b="1" baseline="30000" dirty="0">
                <a:solidFill>
                  <a:schemeClr val="bg1"/>
                </a:solidFill>
              </a:rPr>
              <a:t>2</a:t>
            </a:r>
            <a:r>
              <a:rPr lang="es-ES" b="1" dirty="0">
                <a:solidFill>
                  <a:schemeClr val="bg1"/>
                </a:solidFill>
              </a:rPr>
              <a:t>, S. Zogaris</a:t>
            </a:r>
            <a:r>
              <a:rPr lang="es-ES" b="1" baseline="30000" dirty="0">
                <a:solidFill>
                  <a:schemeClr val="bg1"/>
                </a:solidFill>
              </a:rPr>
              <a:t>1</a:t>
            </a:r>
            <a:r>
              <a:rPr lang="es-ES" b="1" dirty="0">
                <a:solidFill>
                  <a:schemeClr val="bg1"/>
                </a:solidFill>
              </a:rPr>
              <a:t>, F. Martinez-Capel</a:t>
            </a:r>
            <a:r>
              <a:rPr lang="es-ES" b="1" baseline="30000" dirty="0">
                <a:solidFill>
                  <a:schemeClr val="bg1"/>
                </a:solidFill>
              </a:rPr>
              <a:t>3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smtClean="0">
                <a:solidFill>
                  <a:schemeClr val="bg1"/>
                </a:solidFill>
              </a:rPr>
              <a:t>R</a:t>
            </a:r>
            <a:r>
              <a:rPr lang="es-ES" b="1" dirty="0">
                <a:solidFill>
                  <a:schemeClr val="bg1"/>
                </a:solidFill>
              </a:rPr>
              <a:t>. Muñoz-Mas</a:t>
            </a:r>
            <a:r>
              <a:rPr lang="es-ES" b="1" baseline="30000" dirty="0">
                <a:solidFill>
                  <a:schemeClr val="bg1"/>
                </a:solidFill>
              </a:rPr>
              <a:t>3</a:t>
            </a:r>
            <a:r>
              <a:rPr lang="es-ES" b="1" dirty="0">
                <a:solidFill>
                  <a:schemeClr val="bg1"/>
                </a:solidFill>
              </a:rPr>
              <a:t>, N. Evelpidou</a:t>
            </a:r>
            <a:r>
              <a:rPr lang="es-ES" b="1" baseline="30000" dirty="0">
                <a:solidFill>
                  <a:schemeClr val="bg1"/>
                </a:solidFill>
              </a:rPr>
              <a:t>4</a:t>
            </a:r>
            <a:r>
              <a:rPr lang="es-ES" b="1" dirty="0">
                <a:solidFill>
                  <a:schemeClr val="bg1"/>
                </a:solidFill>
              </a:rPr>
              <a:t> and E. </a:t>
            </a:r>
            <a:r>
              <a:rPr lang="es-ES" b="1" dirty="0" smtClean="0">
                <a:solidFill>
                  <a:schemeClr val="bg1"/>
                </a:solidFill>
              </a:rPr>
              <a:t>Dimitriou</a:t>
            </a:r>
            <a:r>
              <a:rPr lang="es-ES" b="1" baseline="30000" dirty="0" smtClean="0">
                <a:solidFill>
                  <a:schemeClr val="bg1"/>
                </a:solidFill>
              </a:rPr>
              <a:t>1</a:t>
            </a:r>
          </a:p>
          <a:p>
            <a:pPr algn="ctr"/>
            <a:endParaRPr lang="el-GR" dirty="0">
              <a:solidFill>
                <a:schemeClr val="bg1"/>
              </a:solidFill>
            </a:endParaRPr>
          </a:p>
          <a:p>
            <a:pPr algn="just"/>
            <a:r>
              <a:rPr lang="en-GB" sz="1100" baseline="30000" dirty="0" smtClean="0">
                <a:solidFill>
                  <a:schemeClr val="bg1"/>
                </a:solidFill>
              </a:rPr>
              <a:t>1,</a:t>
            </a:r>
            <a:r>
              <a:rPr lang="en-GB" sz="1100" dirty="0" smtClean="0">
                <a:solidFill>
                  <a:schemeClr val="bg1"/>
                </a:solidFill>
              </a:rPr>
              <a:t>Hellenic Centre for Marine Research, Institute </a:t>
            </a:r>
            <a:r>
              <a:rPr lang="en-GB" sz="1100" dirty="0">
                <a:solidFill>
                  <a:schemeClr val="bg1"/>
                </a:solidFill>
              </a:rPr>
              <a:t>of Marine Biological Resources and Inland </a:t>
            </a:r>
            <a:r>
              <a:rPr lang="en-GB" sz="1100" dirty="0" smtClean="0">
                <a:solidFill>
                  <a:schemeClr val="bg1"/>
                </a:solidFill>
              </a:rPr>
              <a:t>Waters, </a:t>
            </a:r>
            <a:r>
              <a:rPr lang="en-GB" sz="1100" dirty="0">
                <a:solidFill>
                  <a:schemeClr val="bg1"/>
                </a:solidFill>
              </a:rPr>
              <a:t>46.7 </a:t>
            </a:r>
            <a:r>
              <a:rPr lang="en-GB" sz="1100" dirty="0" smtClean="0">
                <a:solidFill>
                  <a:schemeClr val="bg1"/>
                </a:solidFill>
              </a:rPr>
              <a:t>km, Athens </a:t>
            </a:r>
            <a:r>
              <a:rPr lang="en-GB" sz="1100" dirty="0">
                <a:solidFill>
                  <a:schemeClr val="bg1"/>
                </a:solidFill>
              </a:rPr>
              <a:t>- </a:t>
            </a:r>
            <a:r>
              <a:rPr lang="en-GB" sz="1100" dirty="0" err="1">
                <a:solidFill>
                  <a:schemeClr val="bg1"/>
                </a:solidFill>
              </a:rPr>
              <a:t>Sounio</a:t>
            </a:r>
            <a:r>
              <a:rPr lang="en-GB" sz="1100" dirty="0">
                <a:solidFill>
                  <a:schemeClr val="bg1"/>
                </a:solidFill>
              </a:rPr>
              <a:t> Ave., 19013, </a:t>
            </a:r>
            <a:r>
              <a:rPr lang="en-GB" sz="1100" dirty="0" err="1" smtClean="0">
                <a:solidFill>
                  <a:schemeClr val="bg1"/>
                </a:solidFill>
              </a:rPr>
              <a:t>Anavissos</a:t>
            </a:r>
            <a:r>
              <a:rPr lang="en-GB" sz="1100" dirty="0" smtClean="0">
                <a:solidFill>
                  <a:schemeClr val="bg1"/>
                </a:solidFill>
              </a:rPr>
              <a:t>, </a:t>
            </a:r>
            <a:r>
              <a:rPr lang="en-GB" sz="1100" dirty="0">
                <a:solidFill>
                  <a:schemeClr val="bg1"/>
                </a:solidFill>
              </a:rPr>
              <a:t>Greece,</a:t>
            </a:r>
            <a:endParaRPr lang="el-GR" sz="1100" dirty="0">
              <a:solidFill>
                <a:schemeClr val="bg1"/>
              </a:solidFill>
            </a:endParaRPr>
          </a:p>
          <a:p>
            <a:pPr algn="just"/>
            <a:r>
              <a:rPr lang="en-GB" sz="1100" baseline="30000" dirty="0">
                <a:solidFill>
                  <a:schemeClr val="bg1"/>
                </a:solidFill>
              </a:rPr>
              <a:t>2</a:t>
            </a:r>
            <a:r>
              <a:rPr lang="en-GB" sz="1100" dirty="0">
                <a:solidFill>
                  <a:schemeClr val="bg1"/>
                </a:solidFill>
              </a:rPr>
              <a:t>D. </a:t>
            </a:r>
            <a:r>
              <a:rPr lang="en-GB" sz="1100" dirty="0" err="1">
                <a:solidFill>
                  <a:schemeClr val="bg1"/>
                </a:solidFill>
              </a:rPr>
              <a:t>Argyropoulos</a:t>
            </a:r>
            <a:r>
              <a:rPr lang="en-GB" sz="1100" dirty="0">
                <a:solidFill>
                  <a:schemeClr val="bg1"/>
                </a:solidFill>
              </a:rPr>
              <a:t> &amp; associates, </a:t>
            </a:r>
            <a:r>
              <a:rPr lang="en-GB" sz="1100" dirty="0" err="1">
                <a:solidFill>
                  <a:schemeClr val="bg1"/>
                </a:solidFill>
              </a:rPr>
              <a:t>Tinou</a:t>
            </a:r>
            <a:r>
              <a:rPr lang="en-GB" sz="1100" dirty="0">
                <a:solidFill>
                  <a:schemeClr val="bg1"/>
                </a:solidFill>
              </a:rPr>
              <a:t> 2, 15562 </a:t>
            </a:r>
            <a:r>
              <a:rPr lang="en-GB" sz="1100" dirty="0" err="1">
                <a:solidFill>
                  <a:schemeClr val="bg1"/>
                </a:solidFill>
              </a:rPr>
              <a:t>Cholargos</a:t>
            </a:r>
            <a:r>
              <a:rPr lang="en-GB" sz="1100" dirty="0">
                <a:solidFill>
                  <a:schemeClr val="bg1"/>
                </a:solidFill>
              </a:rPr>
              <a:t>, Greece, </a:t>
            </a:r>
            <a:endParaRPr lang="el-GR" sz="1100" dirty="0">
              <a:solidFill>
                <a:schemeClr val="bg1"/>
              </a:solidFill>
            </a:endParaRPr>
          </a:p>
          <a:p>
            <a:pPr algn="just"/>
            <a:r>
              <a:rPr lang="en-GB" sz="1100" baseline="30000" dirty="0">
                <a:solidFill>
                  <a:schemeClr val="bg1"/>
                </a:solidFill>
              </a:rPr>
              <a:t>3, </a:t>
            </a:r>
            <a:r>
              <a:rPr lang="en-GB" sz="1100" dirty="0">
                <a:solidFill>
                  <a:schemeClr val="bg1"/>
                </a:solidFill>
              </a:rPr>
              <a:t>Research Institute for Integrated Management of Coastal </a:t>
            </a:r>
            <a:r>
              <a:rPr lang="en-GB" sz="1100" dirty="0" smtClean="0">
                <a:solidFill>
                  <a:schemeClr val="bg1"/>
                </a:solidFill>
              </a:rPr>
              <a:t>Areas, </a:t>
            </a:r>
            <a:r>
              <a:rPr lang="en-GB" sz="1100" dirty="0" err="1">
                <a:solidFill>
                  <a:schemeClr val="bg1"/>
                </a:solidFill>
              </a:rPr>
              <a:t>Universitat</a:t>
            </a:r>
            <a:r>
              <a:rPr lang="en-GB" sz="1100" dirty="0">
                <a:solidFill>
                  <a:schemeClr val="bg1"/>
                </a:solidFill>
              </a:rPr>
              <a:t> </a:t>
            </a:r>
            <a:r>
              <a:rPr lang="en-GB" sz="1100" dirty="0" err="1">
                <a:solidFill>
                  <a:schemeClr val="bg1"/>
                </a:solidFill>
              </a:rPr>
              <a:t>Politècnica</a:t>
            </a:r>
            <a:r>
              <a:rPr lang="en-GB" sz="1100" dirty="0">
                <a:solidFill>
                  <a:schemeClr val="bg1"/>
                </a:solidFill>
              </a:rPr>
              <a:t> de </a:t>
            </a:r>
            <a:r>
              <a:rPr lang="en-GB" sz="1100" dirty="0" err="1">
                <a:solidFill>
                  <a:schemeClr val="bg1"/>
                </a:solidFill>
              </a:rPr>
              <a:t>València</a:t>
            </a:r>
            <a:r>
              <a:rPr lang="en-GB" sz="1100" dirty="0">
                <a:solidFill>
                  <a:schemeClr val="bg1"/>
                </a:solidFill>
              </a:rPr>
              <a:t>. C/ </a:t>
            </a:r>
            <a:r>
              <a:rPr lang="en-GB" sz="1100" dirty="0" err="1">
                <a:solidFill>
                  <a:schemeClr val="bg1"/>
                </a:solidFill>
              </a:rPr>
              <a:t>Paranimf</a:t>
            </a:r>
            <a:r>
              <a:rPr lang="en-GB" sz="1100" dirty="0">
                <a:solidFill>
                  <a:schemeClr val="bg1"/>
                </a:solidFill>
              </a:rPr>
              <a:t> 1, 46730 </a:t>
            </a:r>
            <a:r>
              <a:rPr lang="en-GB" sz="1100" dirty="0" err="1">
                <a:solidFill>
                  <a:schemeClr val="bg1"/>
                </a:solidFill>
              </a:rPr>
              <a:t>Grau</a:t>
            </a:r>
            <a:r>
              <a:rPr lang="en-GB" sz="1100" dirty="0">
                <a:solidFill>
                  <a:schemeClr val="bg1"/>
                </a:solidFill>
              </a:rPr>
              <a:t> de </a:t>
            </a:r>
            <a:r>
              <a:rPr lang="en-GB" sz="1100" dirty="0" err="1">
                <a:solidFill>
                  <a:schemeClr val="bg1"/>
                </a:solidFill>
              </a:rPr>
              <a:t>Gandia</a:t>
            </a:r>
            <a:r>
              <a:rPr lang="en-GB" sz="1100" dirty="0">
                <a:solidFill>
                  <a:schemeClr val="bg1"/>
                </a:solidFill>
              </a:rPr>
              <a:t>. Valencia. </a:t>
            </a:r>
            <a:r>
              <a:rPr lang="en-GB" sz="1100" dirty="0" err="1">
                <a:solidFill>
                  <a:schemeClr val="bg1"/>
                </a:solidFill>
              </a:rPr>
              <a:t>España</a:t>
            </a:r>
            <a:r>
              <a:rPr lang="en-GB" sz="1100" dirty="0">
                <a:solidFill>
                  <a:schemeClr val="bg1"/>
                </a:solidFill>
              </a:rPr>
              <a:t>,</a:t>
            </a:r>
            <a:endParaRPr lang="el-GR" sz="1100" dirty="0">
              <a:solidFill>
                <a:schemeClr val="bg1"/>
              </a:solidFill>
            </a:endParaRPr>
          </a:p>
          <a:p>
            <a:pPr algn="just"/>
            <a:r>
              <a:rPr lang="en-GB" sz="1100" baseline="30000" dirty="0">
                <a:solidFill>
                  <a:schemeClr val="bg1"/>
                </a:solidFill>
              </a:rPr>
              <a:t>4</a:t>
            </a:r>
            <a:r>
              <a:rPr lang="en-GB" sz="1100" dirty="0">
                <a:solidFill>
                  <a:schemeClr val="bg1"/>
                </a:solidFill>
              </a:rPr>
              <a:t>Faculty of Geology and </a:t>
            </a:r>
            <a:r>
              <a:rPr lang="en-GB" sz="1100" dirty="0" err="1">
                <a:solidFill>
                  <a:schemeClr val="bg1"/>
                </a:solidFill>
              </a:rPr>
              <a:t>Geoenvironment</a:t>
            </a:r>
            <a:r>
              <a:rPr lang="en-GB" sz="1100" dirty="0">
                <a:solidFill>
                  <a:schemeClr val="bg1"/>
                </a:solidFill>
              </a:rPr>
              <a:t>, National and </a:t>
            </a:r>
            <a:r>
              <a:rPr lang="en-GB" sz="1100" dirty="0" err="1">
                <a:solidFill>
                  <a:schemeClr val="bg1"/>
                </a:solidFill>
              </a:rPr>
              <a:t>Kapodistrian</a:t>
            </a:r>
            <a:r>
              <a:rPr lang="en-GB" sz="1100" dirty="0">
                <a:solidFill>
                  <a:schemeClr val="bg1"/>
                </a:solidFill>
              </a:rPr>
              <a:t> University of Athens, </a:t>
            </a:r>
            <a:r>
              <a:rPr lang="en-GB" sz="1100" dirty="0" err="1">
                <a:solidFill>
                  <a:schemeClr val="bg1"/>
                </a:solidFill>
              </a:rPr>
              <a:t>Panepistimiopolis</a:t>
            </a:r>
            <a:r>
              <a:rPr lang="en-GB" sz="1100" dirty="0">
                <a:solidFill>
                  <a:schemeClr val="bg1"/>
                </a:solidFill>
              </a:rPr>
              <a:t>, 15784 Athens, Greece</a:t>
            </a:r>
            <a:endParaRPr lang="el-GR" sz="1100" dirty="0">
              <a:solidFill>
                <a:schemeClr val="bg1"/>
              </a:solidFill>
            </a:endParaRPr>
          </a:p>
          <a:p>
            <a:pPr algn="just">
              <a:lnSpc>
                <a:spcPts val="1320"/>
              </a:lnSpc>
            </a:pPr>
            <a:endParaRPr lang="el-GR" sz="1600" b="1" kern="0" dirty="0">
              <a:solidFill>
                <a:schemeClr val="bg1"/>
              </a:solidFill>
              <a:effectLst/>
            </a:endParaRPr>
          </a:p>
        </p:txBody>
      </p:sp>
      <p:pic>
        <p:nvPicPr>
          <p:cNvPr id="26" name="Picture 25" descr="10325682_893758847320429_1613346769260933183_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02429" y="55913"/>
            <a:ext cx="1017539" cy="720000"/>
          </a:xfrm>
          <a:prstGeom prst="rect">
            <a:avLst/>
          </a:prstGeom>
        </p:spPr>
      </p:pic>
      <p:pic>
        <p:nvPicPr>
          <p:cNvPr id="1026" name="Picture 2" descr="C:\Users\pc\Pictures\logos\logowhitesmall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09572" y="60719"/>
            <a:ext cx="726924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1168" y="968918"/>
            <a:ext cx="8273383" cy="5892829"/>
            <a:chOff x="31840" y="165741"/>
            <a:chExt cx="8825249" cy="66361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140"/>
            <a:stretch/>
          </p:blipFill>
          <p:spPr>
            <a:xfrm>
              <a:off x="251520" y="847014"/>
              <a:ext cx="8605569" cy="5408448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4060825" y="196631"/>
              <a:ext cx="4796263" cy="72786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err="1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Mesochora</a:t>
              </a:r>
              <a:r>
                <a:rPr lang="en-US" b="1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Upstream</a:t>
              </a:r>
            </a:p>
            <a:p>
              <a:pPr algn="ctr"/>
              <a:r>
                <a:rPr lang="en-US" b="1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31 transects within a 348 m reach</a:t>
              </a:r>
              <a:endParaRPr lang="el-GR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424192" y="6386008"/>
              <a:ext cx="4122982" cy="41592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(covering the channel and floodplain)</a:t>
              </a:r>
              <a:endParaRPr lang="el-GR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1840" y="165741"/>
              <a:ext cx="4120319" cy="72786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Tripotamo</a:t>
              </a:r>
              <a:endPara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en-US" b="1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27 </a:t>
              </a:r>
              <a:r>
                <a:rPr lang="en-US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transects within a 246 m </a:t>
              </a:r>
              <a:r>
                <a:rPr lang="en-US" b="1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reach</a:t>
              </a:r>
              <a:endParaRPr lang="el-GR" b="1" dirty="0"/>
            </a:p>
          </p:txBody>
        </p:sp>
      </p:grpSp>
      <p:pic>
        <p:nvPicPr>
          <p:cNvPr id="7" name="Picture 6" descr="logo_chri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8424" y="21993"/>
            <a:ext cx="754461" cy="6707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928" y="151003"/>
            <a:ext cx="2171807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Cross sections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403727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766445"/>
            <a:ext cx="8136904" cy="101566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Every cross-section was divided in sub-sections (cells) in the HEC-RAS, </a:t>
            </a: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then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model calculates the mean velocity at each cell </a:t>
            </a: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at a given river flow and WSE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l-GR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" t="1869"/>
          <a:stretch/>
        </p:blipFill>
        <p:spPr>
          <a:xfrm>
            <a:off x="2411760" y="2168616"/>
            <a:ext cx="4463416" cy="3780664"/>
          </a:xfrm>
          <a:prstGeom prst="rect">
            <a:avLst/>
          </a:prstGeom>
        </p:spPr>
      </p:pic>
      <p:pic>
        <p:nvPicPr>
          <p:cNvPr id="4" name="Picture 3" descr="logo_chri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2386" y="0"/>
            <a:ext cx="779201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9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chri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8424" y="577"/>
            <a:ext cx="754461" cy="67070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256876"/>
              </p:ext>
            </p:extLst>
          </p:nvPr>
        </p:nvGraphicFramePr>
        <p:xfrm>
          <a:off x="179512" y="980728"/>
          <a:ext cx="8461918" cy="2540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300"/>
                <a:gridCol w="2660206"/>
                <a:gridCol w="2660206"/>
                <a:gridCol w="2660206"/>
              </a:tblGrid>
              <a:tr h="232024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(A) Simulated Depth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 results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(m)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Mesochora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Upstream</a:t>
                      </a:r>
                      <a:endParaRPr lang="el-GR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50931" marR="50931" marT="25466" marB="2546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sz="2400" dirty="0"/>
                    </a:p>
                  </a:txBody>
                  <a:tcPr/>
                </a:tc>
              </a:tr>
              <a:tr h="27052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Q</a:t>
                      </a:r>
                      <a:endParaRPr lang="el-GR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50931" marR="50931" marT="25466" marB="25466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1 (m</a:t>
                      </a:r>
                      <a:r>
                        <a:rPr lang="en-US" sz="1400" b="1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/sec)</a:t>
                      </a:r>
                      <a:endParaRPr lang="el-GR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50931" marR="50931" marT="25466" marB="25466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3745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8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(m</a:t>
                      </a:r>
                      <a:r>
                        <a:rPr lang="en-US" sz="1400" b="1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/sec)</a:t>
                      </a:r>
                      <a:endParaRPr lang="el-GR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50931" marR="50931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3745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30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(m</a:t>
                      </a:r>
                      <a:r>
                        <a:rPr lang="en-US" sz="1400" b="1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/sec)</a:t>
                      </a:r>
                      <a:endParaRPr lang="el-GR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50931" marR="50931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200519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HEC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 - RAS</a:t>
                      </a:r>
                      <a:endParaRPr lang="el-GR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50931" marR="50931" marT="25466" marB="25466" vert="vert27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1000" dirty="0"/>
                    </a:p>
                  </a:txBody>
                  <a:tcPr marL="50931" marR="50931" marT="25466" marB="25466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l-GR" sz="1000" dirty="0"/>
                    </a:p>
                  </a:txBody>
                  <a:tcPr marL="50931" marR="50931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l-GR" sz="1000" dirty="0"/>
                    </a:p>
                  </a:txBody>
                  <a:tcPr marL="50931" marR="50931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006942"/>
              </p:ext>
            </p:extLst>
          </p:nvPr>
        </p:nvGraphicFramePr>
        <p:xfrm>
          <a:off x="179512" y="3742514"/>
          <a:ext cx="8461918" cy="2566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300"/>
                <a:gridCol w="2660206"/>
                <a:gridCol w="2660206"/>
                <a:gridCol w="2660206"/>
              </a:tblGrid>
              <a:tr h="291092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(B) Simulated Velocity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 results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(m</a:t>
                      </a:r>
                      <a:r>
                        <a:rPr lang="el-GR" sz="14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sec)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Mesochora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Upstream</a:t>
                      </a:r>
                      <a:endParaRPr lang="el-GR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50932" marR="50932" marT="25466" marB="2546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sz="2400" dirty="0"/>
                    </a:p>
                  </a:txBody>
                  <a:tcPr/>
                </a:tc>
              </a:tr>
              <a:tr h="270520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Q</a:t>
                      </a:r>
                      <a:endParaRPr lang="el-GR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50932" marR="50932" marT="25466" marB="25466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 1 (m</a:t>
                      </a:r>
                      <a:r>
                        <a:rPr lang="en-US" sz="1300" b="1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/sec)</a:t>
                      </a:r>
                      <a:endParaRPr lang="el-GR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50932" marR="50932" marT="25466" marB="25466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3745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 8</a:t>
                      </a:r>
                      <a:r>
                        <a:rPr lang="en-US" sz="13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 (m</a:t>
                      </a:r>
                      <a:r>
                        <a:rPr lang="en-US" sz="1300" b="1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/sec)</a:t>
                      </a:r>
                      <a:endParaRPr lang="el-GR" sz="13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50932" marR="50932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3745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 30</a:t>
                      </a:r>
                      <a:r>
                        <a:rPr lang="en-US" sz="13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(m</a:t>
                      </a:r>
                      <a:r>
                        <a:rPr lang="en-US" sz="1300" b="1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/sec)</a:t>
                      </a:r>
                      <a:endParaRPr lang="el-GR" sz="13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50932" marR="50932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2005194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HEC</a:t>
                      </a:r>
                      <a:r>
                        <a:rPr lang="en-US" sz="1300" b="1" baseline="0" dirty="0" smtClean="0">
                          <a:solidFill>
                            <a:schemeClr val="bg1"/>
                          </a:solidFill>
                        </a:rPr>
                        <a:t> - RAS</a:t>
                      </a:r>
                      <a:endParaRPr lang="el-GR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50932" marR="50932" marT="25466" marB="25466" vert="vert27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1000" dirty="0"/>
                    </a:p>
                  </a:txBody>
                  <a:tcPr marL="50932" marR="50932" marT="25466" marB="25466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l-GR" sz="1000" dirty="0"/>
                    </a:p>
                  </a:txBody>
                  <a:tcPr marL="50932" marR="50932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l-GR" sz="1000" dirty="0"/>
                    </a:p>
                  </a:txBody>
                  <a:tcPr marL="50932" marR="50932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915816" y="335928"/>
            <a:ext cx="2241190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Mesochora</a:t>
            </a:r>
            <a:r>
              <a:rPr lang="en-US" b="1" dirty="0">
                <a:solidFill>
                  <a:schemeClr val="bg1"/>
                </a:solidFill>
              </a:rPr>
              <a:t> Upstream</a:t>
            </a:r>
            <a:endParaRPr lang="el-G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chri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8424" y="577"/>
            <a:ext cx="754461" cy="67070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530603"/>
              </p:ext>
            </p:extLst>
          </p:nvPr>
        </p:nvGraphicFramePr>
        <p:xfrm>
          <a:off x="179512" y="3717032"/>
          <a:ext cx="8461918" cy="2566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300"/>
                <a:gridCol w="2660206"/>
                <a:gridCol w="2660206"/>
                <a:gridCol w="2660206"/>
              </a:tblGrid>
              <a:tr h="291092">
                <a:tc gridSpan="4"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 (B) Simulated Velocity</a:t>
                      </a:r>
                      <a:r>
                        <a:rPr lang="en-US" sz="1300" b="1" baseline="0" dirty="0" smtClean="0">
                          <a:solidFill>
                            <a:schemeClr val="bg1"/>
                          </a:solidFill>
                        </a:rPr>
                        <a:t> results</a:t>
                      </a:r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 (m</a:t>
                      </a:r>
                      <a:r>
                        <a:rPr lang="el-GR" sz="13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sec) </a:t>
                      </a:r>
                      <a:r>
                        <a:rPr lang="en-US" sz="1300" b="1" dirty="0" err="1" smtClean="0">
                          <a:solidFill>
                            <a:schemeClr val="bg1"/>
                          </a:solidFill>
                        </a:rPr>
                        <a:t>Tripotamo</a:t>
                      </a:r>
                      <a:endParaRPr lang="el-GR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50932" marR="50932" marT="25466" marB="2546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sz="2400" dirty="0"/>
                    </a:p>
                  </a:txBody>
                  <a:tcPr/>
                </a:tc>
              </a:tr>
              <a:tr h="270520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Q</a:t>
                      </a:r>
                      <a:endParaRPr lang="el-GR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50932" marR="50932" marT="25466" marB="25466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 1 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(m</a:t>
                      </a:r>
                      <a:r>
                        <a:rPr lang="en-US" sz="1200" b="1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/sec)</a:t>
                      </a:r>
                      <a:endParaRPr lang="el-G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50932" marR="50932" marT="25466" marB="25466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3745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 10</a:t>
                      </a:r>
                      <a:r>
                        <a:rPr lang="en-US" sz="13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(m</a:t>
                      </a:r>
                      <a:r>
                        <a:rPr lang="en-US" sz="1200" b="1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/sec)</a:t>
                      </a:r>
                      <a:endParaRPr lang="el-G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50932" marR="50932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3745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 15</a:t>
                      </a:r>
                      <a:r>
                        <a:rPr lang="en-US" sz="13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(m</a:t>
                      </a:r>
                      <a:r>
                        <a:rPr lang="en-US" sz="1200" b="1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/sec)</a:t>
                      </a:r>
                      <a:endParaRPr lang="el-G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50932" marR="50932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2005194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HEC</a:t>
                      </a:r>
                      <a:r>
                        <a:rPr lang="en-US" sz="1300" b="1" baseline="0" dirty="0" smtClean="0">
                          <a:solidFill>
                            <a:schemeClr val="bg1"/>
                          </a:solidFill>
                        </a:rPr>
                        <a:t> - RAS</a:t>
                      </a:r>
                      <a:endParaRPr lang="el-GR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50932" marR="50932" marT="25466" marB="25466" vert="vert27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1000" dirty="0"/>
                    </a:p>
                  </a:txBody>
                  <a:tcPr marL="50932" marR="50932" marT="25466" marB="25466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l-GR" sz="1000" dirty="0"/>
                    </a:p>
                  </a:txBody>
                  <a:tcPr marL="50932" marR="50932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l-GR" sz="1000" dirty="0"/>
                    </a:p>
                  </a:txBody>
                  <a:tcPr marL="50932" marR="50932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494576"/>
              </p:ext>
            </p:extLst>
          </p:nvPr>
        </p:nvGraphicFramePr>
        <p:xfrm>
          <a:off x="179512" y="980728"/>
          <a:ext cx="8461918" cy="2540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300"/>
                <a:gridCol w="2660206"/>
                <a:gridCol w="2660206"/>
                <a:gridCol w="2660206"/>
              </a:tblGrid>
              <a:tr h="232024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(A) Simulated Depth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 results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(m)</a:t>
                      </a:r>
                      <a:r>
                        <a:rPr lang="el-GR" sz="14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Tripotamo</a:t>
                      </a:r>
                      <a:endParaRPr lang="el-GR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50931" marR="50931" marT="25466" marB="2546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sz="2400" dirty="0"/>
                    </a:p>
                  </a:txBody>
                  <a:tcPr/>
                </a:tc>
              </a:tr>
              <a:tr h="27052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Q</a:t>
                      </a:r>
                      <a:endParaRPr lang="el-GR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50931" marR="50931" marT="25466" marB="25466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1 (m</a:t>
                      </a:r>
                      <a:r>
                        <a:rPr lang="en-US" sz="1400" b="1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/sec)</a:t>
                      </a:r>
                      <a:endParaRPr lang="el-GR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50931" marR="50931" marT="25466" marB="25466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3745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10 (m</a:t>
                      </a:r>
                      <a:r>
                        <a:rPr lang="en-US" sz="1400" b="1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/sec)</a:t>
                      </a:r>
                      <a:endParaRPr lang="el-GR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50931" marR="50931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3745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15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(m</a:t>
                      </a:r>
                      <a:r>
                        <a:rPr lang="en-US" sz="1400" b="1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/sec)</a:t>
                      </a:r>
                      <a:endParaRPr lang="el-GR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50931" marR="50931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200519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HEC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 - RAS</a:t>
                      </a:r>
                      <a:endParaRPr lang="el-GR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50931" marR="50931" marT="25466" marB="25466" vert="vert27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1000" dirty="0"/>
                    </a:p>
                  </a:txBody>
                  <a:tcPr marL="50931" marR="50931" marT="25466" marB="25466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l-GR" sz="1000" dirty="0"/>
                    </a:p>
                  </a:txBody>
                  <a:tcPr marL="50931" marR="50931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l-GR" sz="1000" dirty="0"/>
                    </a:p>
                  </a:txBody>
                  <a:tcPr marL="50931" marR="50931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449392" y="335928"/>
            <a:ext cx="117403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Tripotamo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96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r="14563" b="11151"/>
          <a:stretch/>
        </p:blipFill>
        <p:spPr>
          <a:xfrm>
            <a:off x="5153975" y="765018"/>
            <a:ext cx="3450473" cy="190821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5" name="Picture 4" descr="logo_chri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49691" y="-7431"/>
            <a:ext cx="754461" cy="6707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9512" y="861680"/>
            <a:ext cx="4895528" cy="163121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Depth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mean velocity were converted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into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 corresponding values of habitat suitability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index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habitat suitability curves extracted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former studies of trout habitat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Boove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1978)</a:t>
            </a:r>
            <a:endParaRPr lang="el-G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648237"/>
              </p:ext>
            </p:extLst>
          </p:nvPr>
        </p:nvGraphicFramePr>
        <p:xfrm>
          <a:off x="179512" y="3068960"/>
          <a:ext cx="4104456" cy="3203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317741"/>
              </p:ext>
            </p:extLst>
          </p:nvPr>
        </p:nvGraphicFramePr>
        <p:xfrm>
          <a:off x="4788024" y="2774983"/>
          <a:ext cx="424847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5870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790274"/>
              </p:ext>
            </p:extLst>
          </p:nvPr>
        </p:nvGraphicFramePr>
        <p:xfrm>
          <a:off x="179512" y="980728"/>
          <a:ext cx="8461918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300"/>
                <a:gridCol w="2660206"/>
                <a:gridCol w="2660206"/>
                <a:gridCol w="2660206"/>
              </a:tblGrid>
              <a:tr h="291092">
                <a:tc gridSpan="4"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 (C) </a:t>
                      </a:r>
                      <a:r>
                        <a:rPr lang="en-US" sz="1300" b="1" baseline="0" dirty="0" smtClean="0">
                          <a:solidFill>
                            <a:schemeClr val="bg1"/>
                          </a:solidFill>
                        </a:rPr>
                        <a:t> Habitat Suitability Index</a:t>
                      </a:r>
                      <a:endParaRPr lang="el-GR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50932" marR="50932" marT="25466" marB="2546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sz="2400" dirty="0"/>
                    </a:p>
                  </a:txBody>
                  <a:tcPr/>
                </a:tc>
              </a:tr>
              <a:tr h="270520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Q</a:t>
                      </a:r>
                      <a:endParaRPr lang="el-GR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50932" marR="50932" marT="25466" marB="25466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 1 (m</a:t>
                      </a:r>
                      <a:r>
                        <a:rPr lang="en-US" sz="1300" b="1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/sec)</a:t>
                      </a:r>
                      <a:endParaRPr lang="el-GR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50932" marR="50932" marT="25466" marB="25466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3745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 10</a:t>
                      </a:r>
                      <a:r>
                        <a:rPr lang="en-US" sz="13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 (m</a:t>
                      </a:r>
                      <a:r>
                        <a:rPr lang="en-US" sz="1300" b="1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/sec)</a:t>
                      </a:r>
                      <a:endParaRPr lang="el-GR" sz="13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50932" marR="50932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3745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 15</a:t>
                      </a:r>
                      <a:r>
                        <a:rPr lang="en-US" sz="13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(m</a:t>
                      </a:r>
                      <a:r>
                        <a:rPr lang="en-US" sz="1300" b="1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/sec)</a:t>
                      </a:r>
                      <a:endParaRPr lang="el-GR" sz="13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50932" marR="50932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6600"/>
                    </a:solidFill>
                  </a:tcPr>
                </a:tc>
              </a:tr>
              <a:tr h="2005194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TRIPOTAMO</a:t>
                      </a:r>
                      <a:endParaRPr lang="el-GR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50932" marR="50932" marT="25466" marB="25466" vert="vert27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1000" dirty="0"/>
                    </a:p>
                  </a:txBody>
                  <a:tcPr marL="50932" marR="50932" marT="25466" marB="25466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l-GR" sz="1000" dirty="0"/>
                    </a:p>
                  </a:txBody>
                  <a:tcPr marL="50932" marR="50932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l-GR" sz="1000" dirty="0"/>
                    </a:p>
                  </a:txBody>
                  <a:tcPr marL="50932" marR="50932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l-GR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50932" marR="50932" marT="25466" marB="25466" vert="vert27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smtClean="0">
                          <a:solidFill>
                            <a:schemeClr val="bg1"/>
                          </a:solidFill>
                        </a:rPr>
                        <a:t> 1 (m</a:t>
                      </a:r>
                      <a:r>
                        <a:rPr lang="en-US" sz="1300" b="1" baseline="3000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US" sz="1300" b="1" smtClean="0">
                          <a:solidFill>
                            <a:schemeClr val="bg1"/>
                          </a:solidFill>
                        </a:rPr>
                        <a:t>/sec)</a:t>
                      </a:r>
                      <a:endParaRPr lang="el-GR" sz="1300" b="1" smtClean="0">
                        <a:solidFill>
                          <a:schemeClr val="bg1"/>
                        </a:solidFill>
                      </a:endParaRPr>
                    </a:p>
                  </a:txBody>
                  <a:tcPr marL="50932" marR="50932" marT="25466" marB="25466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smtClean="0">
                          <a:solidFill>
                            <a:schemeClr val="bg1"/>
                          </a:solidFill>
                        </a:rPr>
                        <a:t> 8 (m</a:t>
                      </a:r>
                      <a:r>
                        <a:rPr lang="en-US" sz="1300" b="1" baseline="3000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US" sz="1300" b="1" smtClean="0">
                          <a:solidFill>
                            <a:schemeClr val="bg1"/>
                          </a:solidFill>
                        </a:rPr>
                        <a:t>/sec)</a:t>
                      </a:r>
                      <a:endParaRPr lang="el-GR" sz="1300" b="1" smtClean="0">
                        <a:solidFill>
                          <a:schemeClr val="bg1"/>
                        </a:solidFill>
                      </a:endParaRPr>
                    </a:p>
                  </a:txBody>
                  <a:tcPr marL="50932" marR="50932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000" b="1" baseline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300" b="1" baseline="0" smtClean="0">
                          <a:solidFill>
                            <a:schemeClr val="bg1"/>
                          </a:solidFill>
                        </a:rPr>
                        <a:t>30 </a:t>
                      </a:r>
                      <a:r>
                        <a:rPr lang="en-US" sz="1300" b="1" smtClean="0">
                          <a:solidFill>
                            <a:schemeClr val="bg1"/>
                          </a:solidFill>
                        </a:rPr>
                        <a:t>(m</a:t>
                      </a:r>
                      <a:r>
                        <a:rPr lang="en-US" sz="1300" b="1" baseline="3000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US" sz="1300" b="1" smtClean="0">
                          <a:solidFill>
                            <a:schemeClr val="bg1"/>
                          </a:solidFill>
                        </a:rPr>
                        <a:t>/sec)</a:t>
                      </a:r>
                      <a:endParaRPr lang="el-GR" sz="1300" b="1" smtClean="0">
                        <a:solidFill>
                          <a:schemeClr val="bg1"/>
                        </a:solidFill>
                      </a:endParaRPr>
                    </a:p>
                  </a:txBody>
                  <a:tcPr marL="50932" marR="50932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00"/>
                    </a:solidFill>
                  </a:tcPr>
                </a:tc>
              </a:tr>
              <a:tr h="2005194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bg1"/>
                          </a:solidFill>
                        </a:rPr>
                        <a:t>MESOCHORA UPSTREAM</a:t>
                      </a:r>
                      <a:endParaRPr lang="el-GR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50932" marR="50932" marT="25466" marB="25466" vert="vert27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1000" dirty="0"/>
                    </a:p>
                  </a:txBody>
                  <a:tcPr marL="50932" marR="50932" marT="25466" marB="25466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l-GR" sz="1000" dirty="0"/>
                    </a:p>
                  </a:txBody>
                  <a:tcPr marL="50932" marR="50932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l-GR" sz="1000" dirty="0"/>
                    </a:p>
                  </a:txBody>
                  <a:tcPr marL="50932" marR="50932" marT="25466" marB="2546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pic>
        <p:nvPicPr>
          <p:cNvPr id="3" name="Picture 2" descr="logo_chri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88424" y="577"/>
            <a:ext cx="754461" cy="6707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497" y="292586"/>
            <a:ext cx="6840760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Maps of habitat suitability (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HSI)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with 4 suitability classes: 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512" y="5949280"/>
            <a:ext cx="7452320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aggregated Habitat Suitability Index (HSI) was calculated for each cell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4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àfic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8886247"/>
              </p:ext>
            </p:extLst>
          </p:nvPr>
        </p:nvGraphicFramePr>
        <p:xfrm>
          <a:off x="4355337" y="2681432"/>
          <a:ext cx="4754880" cy="4059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Gràfic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2846331"/>
              </p:ext>
            </p:extLst>
          </p:nvPr>
        </p:nvGraphicFramePr>
        <p:xfrm>
          <a:off x="38508" y="2680934"/>
          <a:ext cx="4250946" cy="4057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8508" y="476672"/>
            <a:ext cx="9105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Weighted Usable area (WUA)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87624" y="1023119"/>
            <a:ext cx="2601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WUA = </a:t>
            </a:r>
            <a:r>
              <a:rPr lang="el-G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Σ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(Ai× Ci) </a:t>
            </a:r>
            <a:endParaRPr lang="el-GR" sz="2400" b="1" dirty="0"/>
          </a:p>
        </p:txBody>
      </p:sp>
      <p:sp>
        <p:nvSpPr>
          <p:cNvPr id="14" name="Rectangle 13"/>
          <p:cNvSpPr/>
          <p:nvPr/>
        </p:nvSpPr>
        <p:spPr>
          <a:xfrm>
            <a:off x="4932040" y="908720"/>
            <a:ext cx="40282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area of a cell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l-GR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</a:t>
            </a:r>
            <a:r>
              <a:rPr lang="el-GR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aggregated HSI value of the cell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1604576"/>
            <a:ext cx="9144000" cy="96032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Given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present curves, we could estimate that the optimum flow corresponds to 1 m</a:t>
            </a:r>
            <a:r>
              <a:rPr lang="en-US" sz="2000" b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/s in </a:t>
            </a: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Tripotamo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and 8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000" b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/s in </a:t>
            </a: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Mesochora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l-GR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-34362" y="3671156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</a:t>
            </a:r>
            <a:r>
              <a:rPr lang="en-US" sz="1400" b="1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4238091" y="3815171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</a:t>
            </a:r>
            <a:r>
              <a:rPr lang="en-US" sz="1400" b="1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logo_chri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23920" y="-26024"/>
            <a:ext cx="754461" cy="6707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1891" y="38068"/>
            <a:ext cx="1224136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97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05342"/>
            <a:ext cx="9144000" cy="33239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further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collection will be necessary to extract reliable conclusions about the variation of river habitats at both low and high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flows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ocal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fish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species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habitat suitability curves must be developed </a:t>
            </a: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(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this has already begun during preliminary snorkeling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surveys)</a:t>
            </a:r>
          </a:p>
          <a:p>
            <a:pPr marL="282575" indent="-282575" algn="just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39725" algn="l"/>
              </a:tabLst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further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hydrological analysis to determine the relevance of these flows in the frame of the time series of natural flow regime at each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site</a:t>
            </a:r>
          </a:p>
          <a:p>
            <a:pPr marL="339725" indent="-339725" algn="just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39725" algn="l"/>
              </a:tabLs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urther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and validation of the models </a:t>
            </a: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404664"/>
            <a:ext cx="187220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logo_chri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23920" y="-26024"/>
            <a:ext cx="754461" cy="6707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5" y="4725144"/>
            <a:ext cx="2619375" cy="1962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731557"/>
            <a:ext cx="3024336" cy="19557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87" y="4725144"/>
            <a:ext cx="2616201" cy="1962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356992"/>
            <a:ext cx="9144000" cy="1077218"/>
          </a:xfrm>
          <a:prstGeom prst="rect">
            <a:avLst/>
          </a:prstGeom>
          <a:solidFill>
            <a:schemeClr val="accent5">
              <a:lumMod val="75000"/>
              <a:alpha val="5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Hellenic Center for Marine Research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Marine Biological Resources and Inland Waters</a:t>
            </a:r>
          </a:p>
          <a:p>
            <a:pPr algn="ctr"/>
            <a:endParaRPr lang="en-US" sz="1400" b="1" dirty="0">
              <a:solidFill>
                <a:srgbClr val="787878"/>
              </a:solidFill>
              <a:latin typeface="Verdana" panose="020B0604030504040204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Website</a:t>
            </a: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: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 </a:t>
            </a:r>
            <a:r>
              <a:rPr lang="en-US" sz="1400" dirty="0">
                <a:solidFill>
                  <a:srgbClr val="003F7F"/>
                </a:solidFill>
                <a:latin typeface="Verdana" panose="020B0604030504040204" pitchFamily="34" charset="0"/>
                <a:hlinkClick r:id="rId2"/>
              </a:rPr>
              <a:t>http://imbriw.hcmr.gr/en/</a:t>
            </a:r>
            <a:endParaRPr lang="en-US" sz="1400" b="0" i="0" dirty="0">
              <a:solidFill>
                <a:srgbClr val="787878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5402" y="6084004"/>
            <a:ext cx="2748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hlinkClick r:id="rId3"/>
              </a:rPr>
              <a:t>http://www.ecoflow.gr/en</a:t>
            </a:r>
            <a:r>
              <a:rPr lang="el-GR" dirty="0" smtClean="0">
                <a:hlinkClick r:id="rId3"/>
              </a:rPr>
              <a:t>/</a:t>
            </a:r>
            <a:endParaRPr lang="en-US" dirty="0" smtClean="0"/>
          </a:p>
        </p:txBody>
      </p:sp>
      <p:pic>
        <p:nvPicPr>
          <p:cNvPr id="4" name="Picture 3" descr="ecoflow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5386928"/>
            <a:ext cx="1868734" cy="5623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/>
          <p:cNvSpPr/>
          <p:nvPr/>
        </p:nvSpPr>
        <p:spPr>
          <a:xfrm>
            <a:off x="0" y="2425173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olaborateRegular"/>
              </a:rPr>
              <a:t>Thank you for your attention</a:t>
            </a:r>
            <a:endParaRPr lang="en-US" sz="2800" b="0" i="0" dirty="0">
              <a:solidFill>
                <a:schemeClr val="bg1"/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8" name="Picture 2" descr="C:\Users\pc\Pictures\logos\logowhitesma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560946"/>
            <a:ext cx="1512168" cy="14977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288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3515816"/>
            <a:ext cx="9111064" cy="2361456"/>
            <a:chOff x="0" y="3083768"/>
            <a:chExt cx="9111064" cy="2361456"/>
          </a:xfrm>
        </p:grpSpPr>
        <p:sp>
          <p:nvSpPr>
            <p:cNvPr id="2" name="Rectangle 1"/>
            <p:cNvSpPr/>
            <p:nvPr/>
          </p:nvSpPr>
          <p:spPr>
            <a:xfrm>
              <a:off x="0" y="5045114"/>
              <a:ext cx="911106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Aquatic 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species 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react to changes 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 the hydraulic 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environment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130999" y="3083768"/>
              <a:ext cx="2592287" cy="1662900"/>
              <a:chOff x="6897022" y="2810886"/>
              <a:chExt cx="2727176" cy="2288287"/>
            </a:xfrm>
            <a:solidFill>
              <a:schemeClr val="bg1"/>
            </a:solidFill>
          </p:grpSpPr>
          <p:sp>
            <p:nvSpPr>
              <p:cNvPr id="13" name="Cloud Callout 12"/>
              <p:cNvSpPr/>
              <p:nvPr/>
            </p:nvSpPr>
            <p:spPr>
              <a:xfrm>
                <a:off x="6897022" y="2810886"/>
                <a:ext cx="2727176" cy="2288287"/>
              </a:xfrm>
              <a:prstGeom prst="cloudCallo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365443" y="3000601"/>
                <a:ext cx="2207281" cy="19058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Jowett 1992, </a:t>
                </a:r>
              </a:p>
              <a:p>
                <a:r>
                  <a:rPr lang="en-US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Jager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 al. 1993, </a:t>
                </a:r>
              </a:p>
              <a:p>
                <a:r>
                  <a:rPr lang="en-US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Nehring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a-DK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Anderson 1993, </a:t>
                </a:r>
              </a:p>
              <a:p>
                <a:r>
                  <a:rPr lang="da-DK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Railsback </a:t>
                </a:r>
                <a:r>
                  <a:rPr lang="da-DK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 al. 1993, </a:t>
                </a:r>
                <a:endParaRPr lang="da-DK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da-DK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Bovee </a:t>
                </a:r>
                <a:r>
                  <a:rPr lang="da-DK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 al. 1994, </a:t>
                </a:r>
              </a:p>
              <a:p>
                <a:r>
                  <a:rPr lang="da-DK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Stalnaker et al. 1995, </a:t>
                </a:r>
              </a:p>
              <a:p>
                <a:r>
                  <a:rPr lang="da-DK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Studley et 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al. 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1995</a:t>
                </a:r>
              </a:p>
            </p:txBody>
          </p:sp>
        </p:grpSp>
      </p:grpSp>
      <p:pic>
        <p:nvPicPr>
          <p:cNvPr id="7" name="Picture 6" descr="logo_chri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52386" y="0"/>
            <a:ext cx="779201" cy="6926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1628800"/>
            <a:ext cx="9131587" cy="707886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pply </a:t>
            </a:r>
            <a:r>
              <a:rPr lang="en-GB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state-of-the-art methodology for the estimation of environmental flows by predicting how different in-stream flows affect fish </a:t>
            </a:r>
            <a:r>
              <a:rPr lang="en-GB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microhabitats</a:t>
            </a:r>
            <a:endParaRPr lang="el-GR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1" y="3356992"/>
            <a:ext cx="4932041" cy="2016224"/>
            <a:chOff x="-1" y="2852936"/>
            <a:chExt cx="4932041" cy="201622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40" y="2986843"/>
              <a:ext cx="4572000" cy="188231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-1" y="2852936"/>
              <a:ext cx="1527982" cy="46166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GB" sz="24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Why fish?</a:t>
              </a:r>
              <a:endParaRPr lang="el-GR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580961730"/>
              </p:ext>
            </p:extLst>
          </p:nvPr>
        </p:nvGraphicFramePr>
        <p:xfrm>
          <a:off x="179512" y="116632"/>
          <a:ext cx="4104456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Rectangle 16"/>
          <p:cNvSpPr/>
          <p:nvPr/>
        </p:nvSpPr>
        <p:spPr>
          <a:xfrm>
            <a:off x="8160" y="6011996"/>
            <a:ext cx="9123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Water Framework Directive (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WFD)</a:t>
            </a: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17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t="56699" r="79" b="651"/>
          <a:stretch/>
        </p:blipFill>
        <p:spPr>
          <a:xfrm>
            <a:off x="100458" y="3888432"/>
            <a:ext cx="8943083" cy="2924944"/>
          </a:xfrm>
          <a:prstGeom prst="rect">
            <a:avLst/>
          </a:prstGeom>
        </p:spPr>
      </p:pic>
      <p:pic>
        <p:nvPicPr>
          <p:cNvPr id="2" name="Picture 1" descr="logo_chri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2386" y="0"/>
            <a:ext cx="779201" cy="6926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3507" y="963595"/>
            <a:ext cx="8856984" cy="2831544"/>
          </a:xfrm>
          <a:prstGeom prst="rect">
            <a:avLst/>
          </a:prstGeom>
          <a:ln w="88900" cmpd="dbl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to determine characteristics of the stream,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terms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depth and velocity, as a function of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discharge</a:t>
            </a:r>
          </a:p>
          <a:p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integrated with the hydraulic model to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 a measurement for available habitat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 of discharge</a:t>
            </a:r>
          </a:p>
        </p:txBody>
      </p:sp>
      <p:sp>
        <p:nvSpPr>
          <p:cNvPr id="4" name="Rectangle 3"/>
          <p:cNvSpPr/>
          <p:nvPr/>
        </p:nvSpPr>
        <p:spPr>
          <a:xfrm>
            <a:off x="35496" y="231031"/>
            <a:ext cx="3801041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Basic elements of the study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1669" y="3921405"/>
            <a:ext cx="2692140" cy="830997"/>
          </a:xfrm>
          <a:prstGeom prst="rect">
            <a:avLst/>
          </a:prstGeom>
          <a:solidFill>
            <a:schemeClr val="accent5">
              <a:lumMod val="75000"/>
              <a:alpha val="71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originally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integrated in the </a:t>
            </a:r>
            <a:endParaRPr lang="en-US" sz="1600" b="1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Instream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Flow Incremental methodology (IFIM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l-GR" sz="1600" b="1" dirty="0">
              <a:solidFill>
                <a:schemeClr val="bg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5400000">
            <a:off x="4336544" y="2212622"/>
            <a:ext cx="548640" cy="365760"/>
          </a:xfrm>
          <a:prstGeom prst="rightArrow">
            <a:avLst/>
          </a:prstGeom>
          <a:solidFill>
            <a:schemeClr val="accent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3532123" y="1083882"/>
            <a:ext cx="2090637" cy="400110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Hydraulic model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26736" y="2758582"/>
            <a:ext cx="3775393" cy="369332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Habitat Suitability Criteria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Curves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>
            <a:stCxn id="9" idx="3"/>
          </p:cNvCxnSpPr>
          <p:nvPr/>
        </p:nvCxnSpPr>
        <p:spPr>
          <a:xfrm>
            <a:off x="5622760" y="1283937"/>
            <a:ext cx="5334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162543" y="1124744"/>
            <a:ext cx="27299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One-dimensional -HEC RAS</a:t>
            </a:r>
          </a:p>
        </p:txBody>
      </p:sp>
    </p:spTree>
    <p:extLst>
      <p:ext uri="{BB962C8B-B14F-4D97-AF65-F5344CB8AC3E}">
        <p14:creationId xmlns:p14="http://schemas.microsoft.com/office/powerpoint/2010/main" val="334331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145" y="1352962"/>
            <a:ext cx="91367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Habitat mapping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selection of the representative study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reaches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segment of 1.5 km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length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2" y="3401172"/>
            <a:ext cx="3413760" cy="2560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201" y="3400252"/>
            <a:ext cx="1920930" cy="2561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401" y="447055"/>
            <a:ext cx="8150007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mesoscale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approach for the selection of the study reaches</a:t>
            </a:r>
          </a:p>
        </p:txBody>
      </p:sp>
      <p:pic>
        <p:nvPicPr>
          <p:cNvPr id="6" name="Picture 5" descr="logo_chri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52386" y="0"/>
            <a:ext cx="779201" cy="692696"/>
          </a:xfrm>
          <a:prstGeom prst="rect">
            <a:avLst/>
          </a:prstGeom>
        </p:spPr>
      </p:pic>
      <p:pic>
        <p:nvPicPr>
          <p:cNvPr id="7" name="irc_mi" descr="http://riverrestoration.wikispaces.com/file/view/R_and_pool.jpg/316448096/R_and_pool.jpg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3578742" y="3401172"/>
            <a:ext cx="3494879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94401" y="2420888"/>
            <a:ext cx="89707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Identification of </a:t>
            </a:r>
            <a:r>
              <a:rPr lang="en-US" dirty="0"/>
              <a:t>several types of </a:t>
            </a:r>
            <a:r>
              <a:rPr lang="en-US" dirty="0" err="1"/>
              <a:t>hydromorphological</a:t>
            </a:r>
            <a:r>
              <a:rPr lang="en-US" dirty="0"/>
              <a:t> units, </a:t>
            </a:r>
            <a:r>
              <a:rPr lang="en-US" dirty="0" smtClean="0"/>
              <a:t>(</a:t>
            </a:r>
            <a:r>
              <a:rPr lang="en-US" dirty="0"/>
              <a:t>i.e. pools, runs, riffles, glides, rapids) noting their location and extent, and measuring their physical attributes (width, mean depth)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26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115616" y="0"/>
            <a:ext cx="7164288" cy="6858000"/>
            <a:chOff x="1357953" y="430508"/>
            <a:chExt cx="5878343" cy="597315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6" t="13250" r="6518" b="20601"/>
            <a:stretch/>
          </p:blipFill>
          <p:spPr>
            <a:xfrm>
              <a:off x="1357953" y="430508"/>
              <a:ext cx="5878343" cy="5973154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4211960" y="3933056"/>
              <a:ext cx="72008" cy="7200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16" name="Straight Arrow Connector 15"/>
            <p:cNvCxnSpPr>
              <a:stCxn id="18" idx="2"/>
              <a:endCxn id="14" idx="7"/>
            </p:cNvCxnSpPr>
            <p:nvPr/>
          </p:nvCxnSpPr>
          <p:spPr>
            <a:xfrm flipH="1">
              <a:off x="4273423" y="3536710"/>
              <a:ext cx="948617" cy="40689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862105" y="3228933"/>
              <a:ext cx="719867" cy="307777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Athens</a:t>
              </a:r>
              <a:endParaRPr lang="el-GR" sz="14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330" y="112044"/>
            <a:ext cx="1825366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 sites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 descr="logo_chri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8424" y="577"/>
            <a:ext cx="754461" cy="670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t="8314" r="10564" b="8792"/>
          <a:stretch/>
        </p:blipFill>
        <p:spPr>
          <a:xfrm>
            <a:off x="27251" y="535168"/>
            <a:ext cx="4581685" cy="6299817"/>
          </a:xfrm>
          <a:prstGeom prst="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4716016" y="548680"/>
            <a:ext cx="4347341" cy="63093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0">
            <a:schemeClr val="accent1"/>
          </a:lnRef>
          <a:fillRef idx="1001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Location: </a:t>
            </a:r>
          </a:p>
          <a:p>
            <a:r>
              <a:rPr lang="en-US" sz="2000" dirty="0">
                <a:solidFill>
                  <a:schemeClr val="bg1"/>
                </a:solidFill>
              </a:rPr>
              <a:t>M</a:t>
            </a:r>
            <a:r>
              <a:rPr lang="en-US" sz="2000" dirty="0" smtClean="0">
                <a:solidFill>
                  <a:schemeClr val="bg1"/>
                </a:solidFill>
              </a:rPr>
              <a:t>ountainous part of </a:t>
            </a:r>
            <a:r>
              <a:rPr lang="en-US" sz="2000" dirty="0">
                <a:solidFill>
                  <a:schemeClr val="bg1"/>
                </a:solidFill>
              </a:rPr>
              <a:t>the upper </a:t>
            </a:r>
            <a:r>
              <a:rPr lang="en-US" sz="2000" dirty="0" err="1">
                <a:solidFill>
                  <a:schemeClr val="bg1"/>
                </a:solidFill>
              </a:rPr>
              <a:t>Acheloos</a:t>
            </a:r>
            <a:r>
              <a:rPr lang="en-US" sz="2000" dirty="0">
                <a:solidFill>
                  <a:schemeClr val="bg1"/>
                </a:solidFill>
              </a:rPr>
              <a:t> River </a:t>
            </a:r>
            <a:r>
              <a:rPr lang="en-US" sz="2000" dirty="0" smtClean="0">
                <a:solidFill>
                  <a:schemeClr val="bg1"/>
                </a:solidFill>
              </a:rPr>
              <a:t>Basin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Why these two sites?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relatively </a:t>
            </a:r>
            <a:r>
              <a:rPr lang="en-GB" sz="2000" dirty="0">
                <a:solidFill>
                  <a:schemeClr val="bg1"/>
                </a:solidFill>
              </a:rPr>
              <a:t>undisturbed </a:t>
            </a:r>
            <a:r>
              <a:rPr lang="en-GB" sz="2000" dirty="0" smtClean="0">
                <a:solidFill>
                  <a:schemeClr val="bg1"/>
                </a:solidFill>
              </a:rPr>
              <a:t>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intense debate about the construction of small hydroelectric plants in montane </a:t>
            </a:r>
            <a:r>
              <a:rPr lang="en-GB" sz="2000" dirty="0" smtClean="0">
                <a:solidFill>
                  <a:schemeClr val="bg1"/>
                </a:solidFill>
              </a:rPr>
              <a:t>rivers</a:t>
            </a:r>
          </a:p>
          <a:p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Main characteristics: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Summer flows are ranging from 2 to 5 m</a:t>
            </a:r>
            <a:r>
              <a:rPr lang="en-GB" sz="20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/sec based on past measurements of Public Power Corporation of Greece. </a:t>
            </a:r>
            <a:endParaRPr lang="en-GB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mean elevation: 1100 </a:t>
            </a:r>
            <a:r>
              <a:rPr lang="en-GB" sz="2000" dirty="0">
                <a:solidFill>
                  <a:schemeClr val="bg1"/>
                </a:solidFill>
              </a:rPr>
              <a:t>m </a:t>
            </a:r>
            <a:r>
              <a:rPr lang="en-GB" sz="2000" dirty="0" err="1" smtClean="0">
                <a:solidFill>
                  <a:schemeClr val="bg1"/>
                </a:solidFill>
              </a:rPr>
              <a:t>a.s.l</a:t>
            </a:r>
            <a:r>
              <a:rPr lang="en-GB" sz="20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average slope: 2.5 %</a:t>
            </a:r>
            <a:endParaRPr lang="en-GB" sz="2000" dirty="0">
              <a:solidFill>
                <a:schemeClr val="bg1"/>
              </a:solidFill>
            </a:endParaRPr>
          </a:p>
          <a:p>
            <a:endParaRPr lang="en-GB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30" y="44624"/>
            <a:ext cx="1825366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 sites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logo_chri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2386" y="0"/>
            <a:ext cx="779201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8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SCF49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89998" y="1337279"/>
            <a:ext cx="4749247" cy="2667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DSC00600.JPG"/>
          <p:cNvPicPr>
            <a:picLocks noChangeAspect="1"/>
          </p:cNvPicPr>
          <p:nvPr/>
        </p:nvPicPr>
        <p:blipFill rotWithShape="1">
          <a:blip r:embed="rId3" cstate="print"/>
          <a:srcRect t="4786" b="14667"/>
          <a:stretch/>
        </p:blipFill>
        <p:spPr>
          <a:xfrm>
            <a:off x="-1" y="1335016"/>
            <a:ext cx="4425920" cy="2670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/>
          <p:cNvGrpSpPr/>
          <p:nvPr/>
        </p:nvGrpSpPr>
        <p:grpSpPr>
          <a:xfrm>
            <a:off x="0" y="720120"/>
            <a:ext cx="9139245" cy="548640"/>
            <a:chOff x="0" y="720120"/>
            <a:chExt cx="9139245" cy="548640"/>
          </a:xfrm>
        </p:grpSpPr>
        <p:sp>
          <p:nvSpPr>
            <p:cNvPr id="23" name="TextBox 22"/>
            <p:cNvSpPr txBox="1"/>
            <p:nvPr/>
          </p:nvSpPr>
          <p:spPr>
            <a:xfrm>
              <a:off x="0" y="720120"/>
              <a:ext cx="9139245" cy="5486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l-GR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47664" y="796642"/>
              <a:ext cx="1296144" cy="400110"/>
            </a:xfrm>
            <a:prstGeom prst="rect">
              <a:avLst/>
            </a:prstGeom>
            <a:solidFill>
              <a:schemeClr val="bg2">
                <a:lumMod val="75000"/>
                <a:alpha val="7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Tripotamo</a:t>
              </a:r>
              <a:endPara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36096" y="796642"/>
              <a:ext cx="2448272" cy="400110"/>
            </a:xfrm>
            <a:prstGeom prst="rect">
              <a:avLst/>
            </a:prstGeom>
            <a:solidFill>
              <a:schemeClr val="bg2">
                <a:lumMod val="75000"/>
                <a:alpha val="7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Mesochora</a:t>
              </a:r>
              <a:r>
                <a:rPr lang="en-US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upstream</a:t>
              </a:r>
              <a:endPara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6" b="4415"/>
          <a:stretch/>
        </p:blipFill>
        <p:spPr>
          <a:xfrm>
            <a:off x="2288" y="4005064"/>
            <a:ext cx="442569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761" y="3999312"/>
            <a:ext cx="4746751" cy="2670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logo_chri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16666" y="39"/>
            <a:ext cx="732929" cy="651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chri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52386" y="0"/>
            <a:ext cx="779201" cy="6926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205882"/>
            <a:ext cx="579613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detailed topographic survey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made 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to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create a digital elevation model (DEM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l-GR" sz="20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5"/>
          <a:stretch/>
        </p:blipFill>
        <p:spPr>
          <a:xfrm flipH="1">
            <a:off x="14501" y="1484783"/>
            <a:ext cx="2049888" cy="2651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3" t="15579"/>
          <a:stretch/>
        </p:blipFill>
        <p:spPr>
          <a:xfrm>
            <a:off x="2179081" y="1484782"/>
            <a:ext cx="3290508" cy="2651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t="9965" r="17236" b="11447"/>
          <a:stretch/>
        </p:blipFill>
        <p:spPr>
          <a:xfrm>
            <a:off x="2120492" y="4293096"/>
            <a:ext cx="3312368" cy="24208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84782"/>
            <a:ext cx="3546780" cy="2651760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718466"/>
              </p:ext>
            </p:extLst>
          </p:nvPr>
        </p:nvGraphicFramePr>
        <p:xfrm>
          <a:off x="5652120" y="4365104"/>
          <a:ext cx="3276330" cy="170688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281979"/>
                <a:gridCol w="1713695"/>
                <a:gridCol w="1280656"/>
              </a:tblGrid>
              <a:tr h="242860">
                <a:tc>
                  <a:txBody>
                    <a:bodyPr/>
                    <a:lstStyle/>
                    <a:p>
                      <a:pPr algn="l"/>
                      <a:endParaRPr lang="el-GR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5430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 err="1">
                          <a:effectLst/>
                        </a:rPr>
                        <a:t>Substrate</a:t>
                      </a:r>
                      <a:r>
                        <a:rPr lang="el-GR" sz="1600" dirty="0">
                          <a:effectLst/>
                        </a:rPr>
                        <a:t> </a:t>
                      </a:r>
                      <a:r>
                        <a:rPr lang="el-GR" sz="1600" dirty="0" err="1">
                          <a:effectLst/>
                        </a:rPr>
                        <a:t>type</a:t>
                      </a:r>
                      <a:endParaRPr lang="el-G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</a:rPr>
                        <a:t>Size (mm)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18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</a:rPr>
                        <a:t>1</a:t>
                      </a:r>
                      <a:endParaRPr lang="el-G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15430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 err="1">
                          <a:effectLst/>
                        </a:rPr>
                        <a:t>Vegetation</a:t>
                      </a:r>
                      <a:endParaRPr lang="el-G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11176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</a:rPr>
                        <a:t>-</a:t>
                      </a:r>
                      <a:endParaRPr lang="el-G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</a:tr>
              <a:tr h="2218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</a:rPr>
                        <a:t>2</a:t>
                      </a:r>
                      <a:endParaRPr lang="el-G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5430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 err="1">
                          <a:effectLst/>
                        </a:rPr>
                        <a:t>Silt</a:t>
                      </a:r>
                      <a:r>
                        <a:rPr lang="el-GR" sz="1600" dirty="0">
                          <a:effectLst/>
                        </a:rPr>
                        <a:t> (</a:t>
                      </a:r>
                      <a:r>
                        <a:rPr lang="el-GR" sz="1600" dirty="0" err="1">
                          <a:effectLst/>
                        </a:rPr>
                        <a:t>Mud</a:t>
                      </a:r>
                      <a:r>
                        <a:rPr lang="el-GR" sz="1600" dirty="0">
                          <a:effectLst/>
                        </a:rPr>
                        <a:t>)</a:t>
                      </a:r>
                      <a:endParaRPr lang="el-G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1176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</a:rPr>
                        <a:t>&lt;0.06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</a:tr>
              <a:tr h="2218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</a:rPr>
                        <a:t>3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5430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 err="1">
                          <a:effectLst/>
                        </a:rPr>
                        <a:t>Sand</a:t>
                      </a:r>
                      <a:endParaRPr lang="el-G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1176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</a:rPr>
                        <a:t>0.06-2</a:t>
                      </a:r>
                      <a:endParaRPr lang="el-G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</a:tr>
              <a:tr h="2218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5430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 err="1">
                          <a:effectLst/>
                        </a:rPr>
                        <a:t>Gravel</a:t>
                      </a:r>
                      <a:endParaRPr lang="el-G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1176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</a:rPr>
                        <a:t>8 - 64</a:t>
                      </a:r>
                      <a:endParaRPr lang="el-G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</a:tr>
              <a:tr h="2218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5430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</a:rPr>
                        <a:t>Cobble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1176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</a:rPr>
                        <a:t>64-264</a:t>
                      </a:r>
                      <a:endParaRPr lang="el-G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</a:tr>
              <a:tr h="2218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6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5430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</a:rPr>
                        <a:t>Boulder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1176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</a:rPr>
                        <a:t>&gt;264</a:t>
                      </a:r>
                      <a:endParaRPr lang="el-G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93096"/>
            <a:ext cx="2275387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2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chri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8424" y="21993"/>
            <a:ext cx="754461" cy="670703"/>
          </a:xfrm>
          <a:prstGeom prst="rect">
            <a:avLst/>
          </a:prstGeom>
        </p:spPr>
      </p:pic>
      <p:sp>
        <p:nvSpPr>
          <p:cNvPr id="3" name="AutoShape 4"/>
          <p:cNvSpPr>
            <a:spLocks noChangeAspect="1" noChangeArrowheads="1" noTextEdit="1"/>
          </p:cNvSpPr>
          <p:nvPr/>
        </p:nvSpPr>
        <p:spPr bwMode="auto">
          <a:xfrm>
            <a:off x="900113" y="2488638"/>
            <a:ext cx="7559675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pSp>
        <p:nvGrpSpPr>
          <p:cNvPr id="2070" name="Group 2069"/>
          <p:cNvGrpSpPr/>
          <p:nvPr/>
        </p:nvGrpSpPr>
        <p:grpSpPr>
          <a:xfrm>
            <a:off x="1277939" y="2317237"/>
            <a:ext cx="7182494" cy="1128762"/>
            <a:chOff x="1277938" y="1162050"/>
            <a:chExt cx="7246563" cy="1246187"/>
          </a:xfrm>
        </p:grpSpPr>
        <p:sp>
          <p:nvSpPr>
            <p:cNvPr id="17" name="Freeform 7"/>
            <p:cNvSpPr>
              <a:spLocks noEditPoints="1"/>
            </p:cNvSpPr>
            <p:nvPr/>
          </p:nvSpPr>
          <p:spPr bwMode="auto">
            <a:xfrm>
              <a:off x="1277938" y="1422400"/>
              <a:ext cx="1093788" cy="839787"/>
            </a:xfrm>
            <a:custGeom>
              <a:avLst/>
              <a:gdLst>
                <a:gd name="T0" fmla="*/ 0 w 689"/>
                <a:gd name="T1" fmla="*/ 0 h 529"/>
                <a:gd name="T2" fmla="*/ 689 w 689"/>
                <a:gd name="T3" fmla="*/ 0 h 529"/>
                <a:gd name="T4" fmla="*/ 689 w 689"/>
                <a:gd name="T5" fmla="*/ 529 h 529"/>
                <a:gd name="T6" fmla="*/ 0 w 689"/>
                <a:gd name="T7" fmla="*/ 529 h 529"/>
                <a:gd name="T8" fmla="*/ 0 w 689"/>
                <a:gd name="T9" fmla="*/ 0 h 529"/>
                <a:gd name="T10" fmla="*/ 10 w 689"/>
                <a:gd name="T11" fmla="*/ 525 h 529"/>
                <a:gd name="T12" fmla="*/ 5 w 689"/>
                <a:gd name="T13" fmla="*/ 520 h 529"/>
                <a:gd name="T14" fmla="*/ 685 w 689"/>
                <a:gd name="T15" fmla="*/ 520 h 529"/>
                <a:gd name="T16" fmla="*/ 680 w 689"/>
                <a:gd name="T17" fmla="*/ 525 h 529"/>
                <a:gd name="T18" fmla="*/ 680 w 689"/>
                <a:gd name="T19" fmla="*/ 5 h 529"/>
                <a:gd name="T20" fmla="*/ 685 w 689"/>
                <a:gd name="T21" fmla="*/ 9 h 529"/>
                <a:gd name="T22" fmla="*/ 5 w 689"/>
                <a:gd name="T23" fmla="*/ 9 h 529"/>
                <a:gd name="T24" fmla="*/ 10 w 689"/>
                <a:gd name="T25" fmla="*/ 5 h 529"/>
                <a:gd name="T26" fmla="*/ 10 w 689"/>
                <a:gd name="T27" fmla="*/ 525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9" h="529">
                  <a:moveTo>
                    <a:pt x="0" y="0"/>
                  </a:moveTo>
                  <a:lnTo>
                    <a:pt x="689" y="0"/>
                  </a:lnTo>
                  <a:lnTo>
                    <a:pt x="689" y="529"/>
                  </a:lnTo>
                  <a:lnTo>
                    <a:pt x="0" y="529"/>
                  </a:lnTo>
                  <a:lnTo>
                    <a:pt x="0" y="0"/>
                  </a:lnTo>
                  <a:close/>
                  <a:moveTo>
                    <a:pt x="10" y="525"/>
                  </a:moveTo>
                  <a:lnTo>
                    <a:pt x="5" y="520"/>
                  </a:lnTo>
                  <a:lnTo>
                    <a:pt x="685" y="520"/>
                  </a:lnTo>
                  <a:lnTo>
                    <a:pt x="680" y="525"/>
                  </a:lnTo>
                  <a:lnTo>
                    <a:pt x="680" y="5"/>
                  </a:lnTo>
                  <a:lnTo>
                    <a:pt x="685" y="9"/>
                  </a:lnTo>
                  <a:lnTo>
                    <a:pt x="5" y="9"/>
                  </a:lnTo>
                  <a:lnTo>
                    <a:pt x="10" y="5"/>
                  </a:lnTo>
                  <a:lnTo>
                    <a:pt x="10" y="525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1566863" y="1622425"/>
              <a:ext cx="641350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el-GR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Cross </a:t>
              </a:r>
              <a:endPara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>
              <a:off x="1449388" y="1854200"/>
              <a:ext cx="787400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el-GR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sections</a:t>
              </a:r>
              <a:endPara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Freeform 15"/>
            <p:cNvSpPr>
              <a:spLocks noEditPoints="1"/>
            </p:cNvSpPr>
            <p:nvPr/>
          </p:nvSpPr>
          <p:spPr bwMode="auto">
            <a:xfrm>
              <a:off x="6352801" y="1162050"/>
              <a:ext cx="2171700" cy="1246187"/>
            </a:xfrm>
            <a:custGeom>
              <a:avLst/>
              <a:gdLst>
                <a:gd name="T0" fmla="*/ 6 w 2384"/>
                <a:gd name="T1" fmla="*/ 619 h 1376"/>
                <a:gd name="T2" fmla="*/ 25 w 2384"/>
                <a:gd name="T3" fmla="*/ 548 h 1376"/>
                <a:gd name="T4" fmla="*/ 95 w 2384"/>
                <a:gd name="T5" fmla="*/ 420 h 1376"/>
                <a:gd name="T6" fmla="*/ 275 w 2384"/>
                <a:gd name="T7" fmla="*/ 250 h 1376"/>
                <a:gd name="T8" fmla="*/ 527 w 2384"/>
                <a:gd name="T9" fmla="*/ 117 h 1376"/>
                <a:gd name="T10" fmla="*/ 839 w 2384"/>
                <a:gd name="T11" fmla="*/ 32 h 1376"/>
                <a:gd name="T12" fmla="*/ 1192 w 2384"/>
                <a:gd name="T13" fmla="*/ 0 h 1376"/>
                <a:gd name="T14" fmla="*/ 1546 w 2384"/>
                <a:gd name="T15" fmla="*/ 32 h 1376"/>
                <a:gd name="T16" fmla="*/ 1857 w 2384"/>
                <a:gd name="T17" fmla="*/ 117 h 1376"/>
                <a:gd name="T18" fmla="*/ 2111 w 2384"/>
                <a:gd name="T19" fmla="*/ 250 h 1376"/>
                <a:gd name="T20" fmla="*/ 2290 w 2384"/>
                <a:gd name="T21" fmla="*/ 419 h 1376"/>
                <a:gd name="T22" fmla="*/ 2360 w 2384"/>
                <a:gd name="T23" fmla="*/ 548 h 1376"/>
                <a:gd name="T24" fmla="*/ 2378 w 2384"/>
                <a:gd name="T25" fmla="*/ 619 h 1376"/>
                <a:gd name="T26" fmla="*/ 2378 w 2384"/>
                <a:gd name="T27" fmla="*/ 759 h 1376"/>
                <a:gd name="T28" fmla="*/ 2360 w 2384"/>
                <a:gd name="T29" fmla="*/ 829 h 1376"/>
                <a:gd name="T30" fmla="*/ 2290 w 2384"/>
                <a:gd name="T31" fmla="*/ 958 h 1376"/>
                <a:gd name="T32" fmla="*/ 2111 w 2384"/>
                <a:gd name="T33" fmla="*/ 1128 h 1376"/>
                <a:gd name="T34" fmla="*/ 1858 w 2384"/>
                <a:gd name="T35" fmla="*/ 1260 h 1376"/>
                <a:gd name="T36" fmla="*/ 1546 w 2384"/>
                <a:gd name="T37" fmla="*/ 1345 h 1376"/>
                <a:gd name="T38" fmla="*/ 1193 w 2384"/>
                <a:gd name="T39" fmla="*/ 1376 h 1376"/>
                <a:gd name="T40" fmla="*/ 839 w 2384"/>
                <a:gd name="T41" fmla="*/ 1345 h 1376"/>
                <a:gd name="T42" fmla="*/ 528 w 2384"/>
                <a:gd name="T43" fmla="*/ 1260 h 1376"/>
                <a:gd name="T44" fmla="*/ 275 w 2384"/>
                <a:gd name="T45" fmla="*/ 1128 h 1376"/>
                <a:gd name="T46" fmla="*/ 95 w 2384"/>
                <a:gd name="T47" fmla="*/ 959 h 1376"/>
                <a:gd name="T48" fmla="*/ 25 w 2384"/>
                <a:gd name="T49" fmla="*/ 829 h 1376"/>
                <a:gd name="T50" fmla="*/ 6 w 2384"/>
                <a:gd name="T51" fmla="*/ 759 h 1376"/>
                <a:gd name="T52" fmla="*/ 22 w 2384"/>
                <a:gd name="T53" fmla="*/ 756 h 1376"/>
                <a:gd name="T54" fmla="*/ 69 w 2384"/>
                <a:gd name="T55" fmla="*/ 887 h 1376"/>
                <a:gd name="T56" fmla="*/ 157 w 2384"/>
                <a:gd name="T57" fmla="*/ 1007 h 1376"/>
                <a:gd name="T58" fmla="*/ 359 w 2384"/>
                <a:gd name="T59" fmla="*/ 1162 h 1376"/>
                <a:gd name="T60" fmla="*/ 631 w 2384"/>
                <a:gd name="T61" fmla="*/ 1279 h 1376"/>
                <a:gd name="T62" fmla="*/ 955 w 2384"/>
                <a:gd name="T63" fmla="*/ 1346 h 1376"/>
                <a:gd name="T64" fmla="*/ 1313 w 2384"/>
                <a:gd name="T65" fmla="*/ 1356 h 1376"/>
                <a:gd name="T66" fmla="*/ 1651 w 2384"/>
                <a:gd name="T67" fmla="*/ 1308 h 1376"/>
                <a:gd name="T68" fmla="*/ 1942 w 2384"/>
                <a:gd name="T69" fmla="*/ 1206 h 1376"/>
                <a:gd name="T70" fmla="*/ 2169 w 2384"/>
                <a:gd name="T71" fmla="*/ 1063 h 1376"/>
                <a:gd name="T72" fmla="*/ 2317 w 2384"/>
                <a:gd name="T73" fmla="*/ 886 h 1376"/>
                <a:gd name="T74" fmla="*/ 2345 w 2384"/>
                <a:gd name="T75" fmla="*/ 823 h 1376"/>
                <a:gd name="T76" fmla="*/ 2368 w 2384"/>
                <a:gd name="T77" fmla="*/ 688 h 1376"/>
                <a:gd name="T78" fmla="*/ 2363 w 2384"/>
                <a:gd name="T79" fmla="*/ 622 h 1376"/>
                <a:gd name="T80" fmla="*/ 2316 w 2384"/>
                <a:gd name="T81" fmla="*/ 490 h 1376"/>
                <a:gd name="T82" fmla="*/ 2228 w 2384"/>
                <a:gd name="T83" fmla="*/ 370 h 1376"/>
                <a:gd name="T84" fmla="*/ 2026 w 2384"/>
                <a:gd name="T85" fmla="*/ 215 h 1376"/>
                <a:gd name="T86" fmla="*/ 1754 w 2384"/>
                <a:gd name="T87" fmla="*/ 98 h 1376"/>
                <a:gd name="T88" fmla="*/ 1431 w 2384"/>
                <a:gd name="T89" fmla="*/ 30 h 1376"/>
                <a:gd name="T90" fmla="*/ 1072 w 2384"/>
                <a:gd name="T91" fmla="*/ 20 h 1376"/>
                <a:gd name="T92" fmla="*/ 735 w 2384"/>
                <a:gd name="T93" fmla="*/ 70 h 1376"/>
                <a:gd name="T94" fmla="*/ 443 w 2384"/>
                <a:gd name="T95" fmla="*/ 171 h 1376"/>
                <a:gd name="T96" fmla="*/ 216 w 2384"/>
                <a:gd name="T97" fmla="*/ 314 h 1376"/>
                <a:gd name="T98" fmla="*/ 68 w 2384"/>
                <a:gd name="T99" fmla="*/ 491 h 1376"/>
                <a:gd name="T100" fmla="*/ 40 w 2384"/>
                <a:gd name="T101" fmla="*/ 554 h 1376"/>
                <a:gd name="T102" fmla="*/ 16 w 2384"/>
                <a:gd name="T103" fmla="*/ 689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84" h="1376">
                  <a:moveTo>
                    <a:pt x="0" y="689"/>
                  </a:moveTo>
                  <a:cubicBezTo>
                    <a:pt x="0" y="689"/>
                    <a:pt x="0" y="688"/>
                    <a:pt x="0" y="688"/>
                  </a:cubicBezTo>
                  <a:lnTo>
                    <a:pt x="6" y="619"/>
                  </a:lnTo>
                  <a:cubicBezTo>
                    <a:pt x="7" y="618"/>
                    <a:pt x="7" y="618"/>
                    <a:pt x="7" y="617"/>
                  </a:cubicBezTo>
                  <a:lnTo>
                    <a:pt x="25" y="549"/>
                  </a:lnTo>
                  <a:cubicBezTo>
                    <a:pt x="25" y="549"/>
                    <a:pt x="25" y="549"/>
                    <a:pt x="25" y="548"/>
                  </a:cubicBezTo>
                  <a:lnTo>
                    <a:pt x="54" y="483"/>
                  </a:lnTo>
                  <a:cubicBezTo>
                    <a:pt x="54" y="483"/>
                    <a:pt x="55" y="482"/>
                    <a:pt x="55" y="482"/>
                  </a:cubicBezTo>
                  <a:lnTo>
                    <a:pt x="95" y="420"/>
                  </a:lnTo>
                  <a:lnTo>
                    <a:pt x="145" y="359"/>
                  </a:lnTo>
                  <a:lnTo>
                    <a:pt x="205" y="303"/>
                  </a:lnTo>
                  <a:lnTo>
                    <a:pt x="275" y="250"/>
                  </a:lnTo>
                  <a:lnTo>
                    <a:pt x="351" y="201"/>
                  </a:lnTo>
                  <a:lnTo>
                    <a:pt x="436" y="156"/>
                  </a:lnTo>
                  <a:lnTo>
                    <a:pt x="527" y="117"/>
                  </a:lnTo>
                  <a:lnTo>
                    <a:pt x="626" y="83"/>
                  </a:lnTo>
                  <a:lnTo>
                    <a:pt x="730" y="55"/>
                  </a:lnTo>
                  <a:lnTo>
                    <a:pt x="839" y="32"/>
                  </a:lnTo>
                  <a:lnTo>
                    <a:pt x="953" y="15"/>
                  </a:lnTo>
                  <a:lnTo>
                    <a:pt x="1071" y="4"/>
                  </a:lnTo>
                  <a:lnTo>
                    <a:pt x="1192" y="0"/>
                  </a:lnTo>
                  <a:lnTo>
                    <a:pt x="1314" y="4"/>
                  </a:lnTo>
                  <a:lnTo>
                    <a:pt x="1432" y="14"/>
                  </a:lnTo>
                  <a:lnTo>
                    <a:pt x="1546" y="32"/>
                  </a:lnTo>
                  <a:lnTo>
                    <a:pt x="1655" y="55"/>
                  </a:lnTo>
                  <a:lnTo>
                    <a:pt x="1759" y="83"/>
                  </a:lnTo>
                  <a:lnTo>
                    <a:pt x="1857" y="117"/>
                  </a:lnTo>
                  <a:lnTo>
                    <a:pt x="1949" y="156"/>
                  </a:lnTo>
                  <a:lnTo>
                    <a:pt x="2033" y="200"/>
                  </a:lnTo>
                  <a:lnTo>
                    <a:pt x="2111" y="250"/>
                  </a:lnTo>
                  <a:lnTo>
                    <a:pt x="2179" y="302"/>
                  </a:lnTo>
                  <a:lnTo>
                    <a:pt x="2239" y="359"/>
                  </a:lnTo>
                  <a:lnTo>
                    <a:pt x="2290" y="419"/>
                  </a:lnTo>
                  <a:lnTo>
                    <a:pt x="2330" y="482"/>
                  </a:lnTo>
                  <a:cubicBezTo>
                    <a:pt x="2330" y="482"/>
                    <a:pt x="2331" y="483"/>
                    <a:pt x="2331" y="483"/>
                  </a:cubicBezTo>
                  <a:lnTo>
                    <a:pt x="2360" y="548"/>
                  </a:lnTo>
                  <a:cubicBezTo>
                    <a:pt x="2360" y="549"/>
                    <a:pt x="2360" y="549"/>
                    <a:pt x="2360" y="549"/>
                  </a:cubicBezTo>
                  <a:lnTo>
                    <a:pt x="2378" y="617"/>
                  </a:lnTo>
                  <a:cubicBezTo>
                    <a:pt x="2378" y="618"/>
                    <a:pt x="2378" y="618"/>
                    <a:pt x="2378" y="619"/>
                  </a:cubicBezTo>
                  <a:lnTo>
                    <a:pt x="2384" y="688"/>
                  </a:lnTo>
                  <a:cubicBezTo>
                    <a:pt x="2384" y="688"/>
                    <a:pt x="2384" y="689"/>
                    <a:pt x="2384" y="689"/>
                  </a:cubicBezTo>
                  <a:lnTo>
                    <a:pt x="2378" y="759"/>
                  </a:lnTo>
                  <a:cubicBezTo>
                    <a:pt x="2378" y="760"/>
                    <a:pt x="2378" y="760"/>
                    <a:pt x="2378" y="761"/>
                  </a:cubicBezTo>
                  <a:lnTo>
                    <a:pt x="2360" y="828"/>
                  </a:lnTo>
                  <a:cubicBezTo>
                    <a:pt x="2360" y="828"/>
                    <a:pt x="2360" y="828"/>
                    <a:pt x="2360" y="829"/>
                  </a:cubicBezTo>
                  <a:lnTo>
                    <a:pt x="2331" y="894"/>
                  </a:lnTo>
                  <a:cubicBezTo>
                    <a:pt x="2331" y="894"/>
                    <a:pt x="2330" y="894"/>
                    <a:pt x="2330" y="895"/>
                  </a:cubicBezTo>
                  <a:lnTo>
                    <a:pt x="2290" y="958"/>
                  </a:lnTo>
                  <a:lnTo>
                    <a:pt x="2240" y="1018"/>
                  </a:lnTo>
                  <a:lnTo>
                    <a:pt x="2180" y="1074"/>
                  </a:lnTo>
                  <a:lnTo>
                    <a:pt x="2111" y="1128"/>
                  </a:lnTo>
                  <a:lnTo>
                    <a:pt x="2034" y="1176"/>
                  </a:lnTo>
                  <a:lnTo>
                    <a:pt x="1949" y="1221"/>
                  </a:lnTo>
                  <a:lnTo>
                    <a:pt x="1858" y="1260"/>
                  </a:lnTo>
                  <a:lnTo>
                    <a:pt x="1759" y="1294"/>
                  </a:lnTo>
                  <a:lnTo>
                    <a:pt x="1656" y="1323"/>
                  </a:lnTo>
                  <a:lnTo>
                    <a:pt x="1546" y="1345"/>
                  </a:lnTo>
                  <a:lnTo>
                    <a:pt x="1433" y="1362"/>
                  </a:lnTo>
                  <a:lnTo>
                    <a:pt x="1314" y="1372"/>
                  </a:lnTo>
                  <a:lnTo>
                    <a:pt x="1193" y="1376"/>
                  </a:lnTo>
                  <a:lnTo>
                    <a:pt x="1071" y="1372"/>
                  </a:lnTo>
                  <a:lnTo>
                    <a:pt x="954" y="1362"/>
                  </a:lnTo>
                  <a:lnTo>
                    <a:pt x="839" y="1345"/>
                  </a:lnTo>
                  <a:lnTo>
                    <a:pt x="731" y="1323"/>
                  </a:lnTo>
                  <a:lnTo>
                    <a:pt x="626" y="1294"/>
                  </a:lnTo>
                  <a:lnTo>
                    <a:pt x="528" y="1260"/>
                  </a:lnTo>
                  <a:lnTo>
                    <a:pt x="436" y="1221"/>
                  </a:lnTo>
                  <a:lnTo>
                    <a:pt x="352" y="1177"/>
                  </a:lnTo>
                  <a:lnTo>
                    <a:pt x="275" y="1128"/>
                  </a:lnTo>
                  <a:lnTo>
                    <a:pt x="206" y="1075"/>
                  </a:lnTo>
                  <a:lnTo>
                    <a:pt x="146" y="1018"/>
                  </a:lnTo>
                  <a:lnTo>
                    <a:pt x="95" y="959"/>
                  </a:lnTo>
                  <a:lnTo>
                    <a:pt x="55" y="895"/>
                  </a:lnTo>
                  <a:cubicBezTo>
                    <a:pt x="54" y="894"/>
                    <a:pt x="54" y="894"/>
                    <a:pt x="54" y="894"/>
                  </a:cubicBezTo>
                  <a:lnTo>
                    <a:pt x="25" y="829"/>
                  </a:lnTo>
                  <a:cubicBezTo>
                    <a:pt x="25" y="828"/>
                    <a:pt x="25" y="828"/>
                    <a:pt x="25" y="828"/>
                  </a:cubicBezTo>
                  <a:lnTo>
                    <a:pt x="7" y="761"/>
                  </a:lnTo>
                  <a:cubicBezTo>
                    <a:pt x="7" y="760"/>
                    <a:pt x="7" y="760"/>
                    <a:pt x="6" y="759"/>
                  </a:cubicBezTo>
                  <a:lnTo>
                    <a:pt x="0" y="689"/>
                  </a:lnTo>
                  <a:close/>
                  <a:moveTo>
                    <a:pt x="22" y="758"/>
                  </a:moveTo>
                  <a:lnTo>
                    <a:pt x="22" y="756"/>
                  </a:lnTo>
                  <a:lnTo>
                    <a:pt x="40" y="823"/>
                  </a:lnTo>
                  <a:lnTo>
                    <a:pt x="40" y="822"/>
                  </a:lnTo>
                  <a:lnTo>
                    <a:pt x="69" y="887"/>
                  </a:lnTo>
                  <a:lnTo>
                    <a:pt x="68" y="886"/>
                  </a:lnTo>
                  <a:lnTo>
                    <a:pt x="108" y="948"/>
                  </a:lnTo>
                  <a:lnTo>
                    <a:pt x="157" y="1007"/>
                  </a:lnTo>
                  <a:lnTo>
                    <a:pt x="215" y="1062"/>
                  </a:lnTo>
                  <a:lnTo>
                    <a:pt x="284" y="1115"/>
                  </a:lnTo>
                  <a:lnTo>
                    <a:pt x="359" y="1162"/>
                  </a:lnTo>
                  <a:lnTo>
                    <a:pt x="443" y="1206"/>
                  </a:lnTo>
                  <a:lnTo>
                    <a:pt x="533" y="1245"/>
                  </a:lnTo>
                  <a:lnTo>
                    <a:pt x="631" y="1279"/>
                  </a:lnTo>
                  <a:lnTo>
                    <a:pt x="734" y="1308"/>
                  </a:lnTo>
                  <a:lnTo>
                    <a:pt x="842" y="1330"/>
                  </a:lnTo>
                  <a:lnTo>
                    <a:pt x="955" y="1346"/>
                  </a:lnTo>
                  <a:lnTo>
                    <a:pt x="1072" y="1356"/>
                  </a:lnTo>
                  <a:lnTo>
                    <a:pt x="1192" y="1360"/>
                  </a:lnTo>
                  <a:lnTo>
                    <a:pt x="1313" y="1356"/>
                  </a:lnTo>
                  <a:lnTo>
                    <a:pt x="1430" y="1347"/>
                  </a:lnTo>
                  <a:lnTo>
                    <a:pt x="1543" y="1330"/>
                  </a:lnTo>
                  <a:lnTo>
                    <a:pt x="1651" y="1308"/>
                  </a:lnTo>
                  <a:lnTo>
                    <a:pt x="1754" y="1279"/>
                  </a:lnTo>
                  <a:lnTo>
                    <a:pt x="1851" y="1245"/>
                  </a:lnTo>
                  <a:lnTo>
                    <a:pt x="1942" y="1206"/>
                  </a:lnTo>
                  <a:lnTo>
                    <a:pt x="2025" y="1163"/>
                  </a:lnTo>
                  <a:lnTo>
                    <a:pt x="2102" y="1115"/>
                  </a:lnTo>
                  <a:lnTo>
                    <a:pt x="2169" y="1063"/>
                  </a:lnTo>
                  <a:lnTo>
                    <a:pt x="2227" y="1007"/>
                  </a:lnTo>
                  <a:lnTo>
                    <a:pt x="2277" y="949"/>
                  </a:lnTo>
                  <a:lnTo>
                    <a:pt x="2317" y="886"/>
                  </a:lnTo>
                  <a:lnTo>
                    <a:pt x="2316" y="887"/>
                  </a:lnTo>
                  <a:lnTo>
                    <a:pt x="2345" y="822"/>
                  </a:lnTo>
                  <a:lnTo>
                    <a:pt x="2345" y="823"/>
                  </a:lnTo>
                  <a:lnTo>
                    <a:pt x="2363" y="756"/>
                  </a:lnTo>
                  <a:lnTo>
                    <a:pt x="2362" y="758"/>
                  </a:lnTo>
                  <a:lnTo>
                    <a:pt x="2368" y="688"/>
                  </a:lnTo>
                  <a:lnTo>
                    <a:pt x="2368" y="689"/>
                  </a:lnTo>
                  <a:lnTo>
                    <a:pt x="2362" y="620"/>
                  </a:lnTo>
                  <a:lnTo>
                    <a:pt x="2363" y="622"/>
                  </a:lnTo>
                  <a:lnTo>
                    <a:pt x="2345" y="554"/>
                  </a:lnTo>
                  <a:lnTo>
                    <a:pt x="2345" y="555"/>
                  </a:lnTo>
                  <a:lnTo>
                    <a:pt x="2316" y="490"/>
                  </a:lnTo>
                  <a:lnTo>
                    <a:pt x="2317" y="491"/>
                  </a:lnTo>
                  <a:lnTo>
                    <a:pt x="2277" y="430"/>
                  </a:lnTo>
                  <a:lnTo>
                    <a:pt x="2228" y="370"/>
                  </a:lnTo>
                  <a:lnTo>
                    <a:pt x="2170" y="315"/>
                  </a:lnTo>
                  <a:lnTo>
                    <a:pt x="2102" y="263"/>
                  </a:lnTo>
                  <a:lnTo>
                    <a:pt x="2026" y="215"/>
                  </a:lnTo>
                  <a:lnTo>
                    <a:pt x="1942" y="171"/>
                  </a:lnTo>
                  <a:lnTo>
                    <a:pt x="1852" y="132"/>
                  </a:lnTo>
                  <a:lnTo>
                    <a:pt x="1754" y="98"/>
                  </a:lnTo>
                  <a:lnTo>
                    <a:pt x="1652" y="70"/>
                  </a:lnTo>
                  <a:lnTo>
                    <a:pt x="1543" y="47"/>
                  </a:lnTo>
                  <a:lnTo>
                    <a:pt x="1431" y="30"/>
                  </a:lnTo>
                  <a:lnTo>
                    <a:pt x="1313" y="20"/>
                  </a:lnTo>
                  <a:lnTo>
                    <a:pt x="1193" y="16"/>
                  </a:lnTo>
                  <a:lnTo>
                    <a:pt x="1072" y="20"/>
                  </a:lnTo>
                  <a:lnTo>
                    <a:pt x="956" y="30"/>
                  </a:lnTo>
                  <a:lnTo>
                    <a:pt x="842" y="47"/>
                  </a:lnTo>
                  <a:lnTo>
                    <a:pt x="735" y="70"/>
                  </a:lnTo>
                  <a:lnTo>
                    <a:pt x="631" y="98"/>
                  </a:lnTo>
                  <a:lnTo>
                    <a:pt x="534" y="132"/>
                  </a:lnTo>
                  <a:lnTo>
                    <a:pt x="443" y="171"/>
                  </a:lnTo>
                  <a:lnTo>
                    <a:pt x="360" y="214"/>
                  </a:lnTo>
                  <a:lnTo>
                    <a:pt x="284" y="263"/>
                  </a:lnTo>
                  <a:lnTo>
                    <a:pt x="216" y="314"/>
                  </a:lnTo>
                  <a:lnTo>
                    <a:pt x="158" y="370"/>
                  </a:lnTo>
                  <a:lnTo>
                    <a:pt x="108" y="429"/>
                  </a:lnTo>
                  <a:lnTo>
                    <a:pt x="68" y="491"/>
                  </a:lnTo>
                  <a:lnTo>
                    <a:pt x="69" y="490"/>
                  </a:lnTo>
                  <a:lnTo>
                    <a:pt x="40" y="555"/>
                  </a:lnTo>
                  <a:lnTo>
                    <a:pt x="40" y="554"/>
                  </a:lnTo>
                  <a:lnTo>
                    <a:pt x="22" y="622"/>
                  </a:lnTo>
                  <a:lnTo>
                    <a:pt x="22" y="620"/>
                  </a:lnTo>
                  <a:lnTo>
                    <a:pt x="16" y="689"/>
                  </a:lnTo>
                  <a:lnTo>
                    <a:pt x="16" y="688"/>
                  </a:lnTo>
                  <a:lnTo>
                    <a:pt x="22" y="758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7196138" y="1449388"/>
              <a:ext cx="481013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el-GR" sz="15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Bed</a:t>
              </a:r>
              <a:r>
                <a:rPr kumimoji="0" lang="el-GR" altLang="el-GR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17"/>
            <p:cNvSpPr>
              <a:spLocks noChangeArrowheads="1"/>
            </p:cNvSpPr>
            <p:nvPr/>
          </p:nvSpPr>
          <p:spPr bwMode="auto">
            <a:xfrm>
              <a:off x="6918326" y="1681163"/>
              <a:ext cx="977900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el-G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roughness</a:t>
              </a:r>
              <a:endParaRPr kumimoji="0" lang="el-GR" altLang="el-G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18"/>
            <p:cNvSpPr>
              <a:spLocks noChangeArrowheads="1"/>
            </p:cNvSpPr>
            <p:nvPr/>
          </p:nvSpPr>
          <p:spPr bwMode="auto">
            <a:xfrm>
              <a:off x="6845301" y="1912938"/>
              <a:ext cx="1138238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el-G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Manning’s N</a:t>
              </a:r>
              <a:endParaRPr kumimoji="0" lang="el-GR" altLang="el-G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078" name="Group 2077"/>
          <p:cNvGrpSpPr/>
          <p:nvPr/>
        </p:nvGrpSpPr>
        <p:grpSpPr>
          <a:xfrm>
            <a:off x="2536525" y="5013176"/>
            <a:ext cx="3691659" cy="1019344"/>
            <a:chOff x="3378201" y="4681538"/>
            <a:chExt cx="2899914" cy="1019344"/>
          </a:xfrm>
        </p:grpSpPr>
        <p:sp>
          <p:nvSpPr>
            <p:cNvPr id="2056" name="Freeform 29"/>
            <p:cNvSpPr>
              <a:spLocks noEditPoints="1"/>
            </p:cNvSpPr>
            <p:nvPr/>
          </p:nvSpPr>
          <p:spPr bwMode="auto">
            <a:xfrm>
              <a:off x="3378201" y="4681538"/>
              <a:ext cx="2899914" cy="1019344"/>
            </a:xfrm>
            <a:custGeom>
              <a:avLst/>
              <a:gdLst>
                <a:gd name="T0" fmla="*/ 0 w 1249"/>
                <a:gd name="T1" fmla="*/ 0 h 411"/>
                <a:gd name="T2" fmla="*/ 1249 w 1249"/>
                <a:gd name="T3" fmla="*/ 0 h 411"/>
                <a:gd name="T4" fmla="*/ 1249 w 1249"/>
                <a:gd name="T5" fmla="*/ 411 h 411"/>
                <a:gd name="T6" fmla="*/ 0 w 1249"/>
                <a:gd name="T7" fmla="*/ 411 h 411"/>
                <a:gd name="T8" fmla="*/ 0 w 1249"/>
                <a:gd name="T9" fmla="*/ 0 h 411"/>
                <a:gd name="T10" fmla="*/ 9 w 1249"/>
                <a:gd name="T11" fmla="*/ 406 h 411"/>
                <a:gd name="T12" fmla="*/ 5 w 1249"/>
                <a:gd name="T13" fmla="*/ 401 h 411"/>
                <a:gd name="T14" fmla="*/ 1245 w 1249"/>
                <a:gd name="T15" fmla="*/ 401 h 411"/>
                <a:gd name="T16" fmla="*/ 1240 w 1249"/>
                <a:gd name="T17" fmla="*/ 406 h 411"/>
                <a:gd name="T18" fmla="*/ 1240 w 1249"/>
                <a:gd name="T19" fmla="*/ 5 h 411"/>
                <a:gd name="T20" fmla="*/ 1245 w 1249"/>
                <a:gd name="T21" fmla="*/ 9 h 411"/>
                <a:gd name="T22" fmla="*/ 5 w 1249"/>
                <a:gd name="T23" fmla="*/ 9 h 411"/>
                <a:gd name="T24" fmla="*/ 9 w 1249"/>
                <a:gd name="T25" fmla="*/ 5 h 411"/>
                <a:gd name="T26" fmla="*/ 9 w 1249"/>
                <a:gd name="T27" fmla="*/ 406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49" h="411">
                  <a:moveTo>
                    <a:pt x="0" y="0"/>
                  </a:moveTo>
                  <a:lnTo>
                    <a:pt x="1249" y="0"/>
                  </a:lnTo>
                  <a:lnTo>
                    <a:pt x="1249" y="411"/>
                  </a:lnTo>
                  <a:lnTo>
                    <a:pt x="0" y="411"/>
                  </a:lnTo>
                  <a:lnTo>
                    <a:pt x="0" y="0"/>
                  </a:lnTo>
                  <a:close/>
                  <a:moveTo>
                    <a:pt x="9" y="406"/>
                  </a:moveTo>
                  <a:lnTo>
                    <a:pt x="5" y="401"/>
                  </a:lnTo>
                  <a:lnTo>
                    <a:pt x="1245" y="401"/>
                  </a:lnTo>
                  <a:lnTo>
                    <a:pt x="1240" y="406"/>
                  </a:lnTo>
                  <a:lnTo>
                    <a:pt x="1240" y="5"/>
                  </a:lnTo>
                  <a:lnTo>
                    <a:pt x="1245" y="9"/>
                  </a:lnTo>
                  <a:lnTo>
                    <a:pt x="5" y="9"/>
                  </a:lnTo>
                  <a:lnTo>
                    <a:pt x="9" y="5"/>
                  </a:lnTo>
                  <a:lnTo>
                    <a:pt x="9" y="406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057" name="Rectangle 30"/>
            <p:cNvSpPr>
              <a:spLocks noChangeArrowheads="1"/>
            </p:cNvSpPr>
            <p:nvPr/>
          </p:nvSpPr>
          <p:spPr bwMode="auto">
            <a:xfrm>
              <a:off x="3830919" y="4764088"/>
              <a:ext cx="190951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el-GR" sz="20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Suitability</a:t>
              </a:r>
              <a:r>
                <a:rPr kumimoji="0" lang="el-GR" altLang="el-GR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l-GR" sz="2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l-GR" altLang="el-GR" sz="20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aps</a:t>
              </a:r>
              <a:endParaRPr kumimoji="0" lang="en-US" altLang="el-G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altLang="el-GR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Weighted Usable Area</a:t>
              </a:r>
            </a:p>
            <a:p>
              <a:pPr lvl="0" algn="ctr"/>
              <a:r>
                <a:rPr lang="en-US" altLang="el-GR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l-GR" altLang="el-GR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WUA</a:t>
              </a:r>
              <a:r>
                <a:rPr lang="en-US" altLang="el-GR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l-GR" altLang="el-GR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8" name="Rectangle 31"/>
            <p:cNvSpPr>
              <a:spLocks noChangeArrowheads="1"/>
            </p:cNvSpPr>
            <p:nvPr/>
          </p:nvSpPr>
          <p:spPr bwMode="auto">
            <a:xfrm>
              <a:off x="4632339" y="4995863"/>
              <a:ext cx="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77" name="Group 2076"/>
          <p:cNvGrpSpPr/>
          <p:nvPr/>
        </p:nvGrpSpPr>
        <p:grpSpPr>
          <a:xfrm>
            <a:off x="2830513" y="3789040"/>
            <a:ext cx="3094038" cy="1130299"/>
            <a:chOff x="2830513" y="3551238"/>
            <a:chExt cx="3094038" cy="1130299"/>
          </a:xfrm>
        </p:grpSpPr>
        <p:sp>
          <p:nvSpPr>
            <p:cNvPr id="2059" name="Freeform 32"/>
            <p:cNvSpPr>
              <a:spLocks/>
            </p:cNvSpPr>
            <p:nvPr/>
          </p:nvSpPr>
          <p:spPr bwMode="auto">
            <a:xfrm>
              <a:off x="5411788" y="3987800"/>
              <a:ext cx="512763" cy="71437"/>
            </a:xfrm>
            <a:custGeom>
              <a:avLst/>
              <a:gdLst>
                <a:gd name="T0" fmla="*/ 0 w 323"/>
                <a:gd name="T1" fmla="*/ 18 h 45"/>
                <a:gd name="T2" fmla="*/ 321 w 323"/>
                <a:gd name="T3" fmla="*/ 0 h 45"/>
                <a:gd name="T4" fmla="*/ 323 w 323"/>
                <a:gd name="T5" fmla="*/ 26 h 45"/>
                <a:gd name="T6" fmla="*/ 1 w 323"/>
                <a:gd name="T7" fmla="*/ 45 h 45"/>
                <a:gd name="T8" fmla="*/ 0 w 323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" h="45">
                  <a:moveTo>
                    <a:pt x="0" y="18"/>
                  </a:moveTo>
                  <a:lnTo>
                    <a:pt x="321" y="0"/>
                  </a:lnTo>
                  <a:lnTo>
                    <a:pt x="323" y="26"/>
                  </a:lnTo>
                  <a:lnTo>
                    <a:pt x="1" y="45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060" name="Freeform 33"/>
            <p:cNvSpPr>
              <a:spLocks/>
            </p:cNvSpPr>
            <p:nvPr/>
          </p:nvSpPr>
          <p:spPr bwMode="auto">
            <a:xfrm>
              <a:off x="2830513" y="3987800"/>
              <a:ext cx="484188" cy="71437"/>
            </a:xfrm>
            <a:custGeom>
              <a:avLst/>
              <a:gdLst>
                <a:gd name="T0" fmla="*/ 2 w 305"/>
                <a:gd name="T1" fmla="*/ 0 h 45"/>
                <a:gd name="T2" fmla="*/ 305 w 305"/>
                <a:gd name="T3" fmla="*/ 18 h 45"/>
                <a:gd name="T4" fmla="*/ 303 w 305"/>
                <a:gd name="T5" fmla="*/ 45 h 45"/>
                <a:gd name="T6" fmla="*/ 0 w 305"/>
                <a:gd name="T7" fmla="*/ 26 h 45"/>
                <a:gd name="T8" fmla="*/ 2 w 305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45">
                  <a:moveTo>
                    <a:pt x="2" y="0"/>
                  </a:moveTo>
                  <a:lnTo>
                    <a:pt x="305" y="18"/>
                  </a:lnTo>
                  <a:lnTo>
                    <a:pt x="303" y="45"/>
                  </a:lnTo>
                  <a:lnTo>
                    <a:pt x="0" y="2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061" name="Freeform 34"/>
            <p:cNvSpPr>
              <a:spLocks noEditPoints="1"/>
            </p:cNvSpPr>
            <p:nvPr/>
          </p:nvSpPr>
          <p:spPr bwMode="auto">
            <a:xfrm>
              <a:off x="3305176" y="3551238"/>
              <a:ext cx="2100263" cy="825500"/>
            </a:xfrm>
            <a:custGeom>
              <a:avLst/>
              <a:gdLst>
                <a:gd name="T0" fmla="*/ 7 w 2305"/>
                <a:gd name="T1" fmla="*/ 409 h 912"/>
                <a:gd name="T2" fmla="*/ 28 w 2305"/>
                <a:gd name="T3" fmla="*/ 356 h 912"/>
                <a:gd name="T4" fmla="*/ 96 w 2305"/>
                <a:gd name="T5" fmla="*/ 272 h 912"/>
                <a:gd name="T6" fmla="*/ 271 w 2305"/>
                <a:gd name="T7" fmla="*/ 160 h 912"/>
                <a:gd name="T8" fmla="*/ 515 w 2305"/>
                <a:gd name="T9" fmla="*/ 75 h 912"/>
                <a:gd name="T10" fmla="*/ 923 w 2305"/>
                <a:gd name="T11" fmla="*/ 10 h 912"/>
                <a:gd name="T12" fmla="*/ 1594 w 2305"/>
                <a:gd name="T13" fmla="*/ 35 h 912"/>
                <a:gd name="T14" fmla="*/ 1877 w 2305"/>
                <a:gd name="T15" fmla="*/ 100 h 912"/>
                <a:gd name="T16" fmla="*/ 2099 w 2305"/>
                <a:gd name="T17" fmla="*/ 194 h 912"/>
                <a:gd name="T18" fmla="*/ 2247 w 2305"/>
                <a:gd name="T19" fmla="*/ 312 h 912"/>
                <a:gd name="T20" fmla="*/ 2280 w 2305"/>
                <a:gd name="T21" fmla="*/ 361 h 912"/>
                <a:gd name="T22" fmla="*/ 2304 w 2305"/>
                <a:gd name="T23" fmla="*/ 453 h 912"/>
                <a:gd name="T24" fmla="*/ 2297 w 2305"/>
                <a:gd name="T25" fmla="*/ 509 h 912"/>
                <a:gd name="T26" fmla="*/ 2249 w 2305"/>
                <a:gd name="T27" fmla="*/ 599 h 912"/>
                <a:gd name="T28" fmla="*/ 2160 w 2305"/>
                <a:gd name="T29" fmla="*/ 681 h 912"/>
                <a:gd name="T30" fmla="*/ 1960 w 2305"/>
                <a:gd name="T31" fmla="*/ 785 h 912"/>
                <a:gd name="T32" fmla="*/ 1696 w 2305"/>
                <a:gd name="T33" fmla="*/ 860 h 912"/>
                <a:gd name="T34" fmla="*/ 1153 w 2305"/>
                <a:gd name="T35" fmla="*/ 912 h 912"/>
                <a:gd name="T36" fmla="*/ 610 w 2305"/>
                <a:gd name="T37" fmla="*/ 860 h 912"/>
                <a:gd name="T38" fmla="*/ 347 w 2305"/>
                <a:gd name="T39" fmla="*/ 785 h 912"/>
                <a:gd name="T40" fmla="*/ 148 w 2305"/>
                <a:gd name="T41" fmla="*/ 683 h 912"/>
                <a:gd name="T42" fmla="*/ 55 w 2305"/>
                <a:gd name="T43" fmla="*/ 599 h 912"/>
                <a:gd name="T44" fmla="*/ 8 w 2305"/>
                <a:gd name="T45" fmla="*/ 509 h 912"/>
                <a:gd name="T46" fmla="*/ 54 w 2305"/>
                <a:gd name="T47" fmla="*/ 497 h 912"/>
                <a:gd name="T48" fmla="*/ 67 w 2305"/>
                <a:gd name="T49" fmla="*/ 530 h 912"/>
                <a:gd name="T50" fmla="*/ 129 w 2305"/>
                <a:gd name="T51" fmla="*/ 606 h 912"/>
                <a:gd name="T52" fmla="*/ 292 w 2305"/>
                <a:gd name="T53" fmla="*/ 709 h 912"/>
                <a:gd name="T54" fmla="*/ 527 w 2305"/>
                <a:gd name="T55" fmla="*/ 791 h 912"/>
                <a:gd name="T56" fmla="*/ 926 w 2305"/>
                <a:gd name="T57" fmla="*/ 855 h 912"/>
                <a:gd name="T58" fmla="*/ 1587 w 2305"/>
                <a:gd name="T59" fmla="*/ 831 h 912"/>
                <a:gd name="T60" fmla="*/ 1863 w 2305"/>
                <a:gd name="T61" fmla="*/ 767 h 912"/>
                <a:gd name="T62" fmla="*/ 2075 w 2305"/>
                <a:gd name="T63" fmla="*/ 678 h 912"/>
                <a:gd name="T64" fmla="*/ 2212 w 2305"/>
                <a:gd name="T65" fmla="*/ 569 h 912"/>
                <a:gd name="T66" fmla="*/ 2235 w 2305"/>
                <a:gd name="T67" fmla="*/ 535 h 912"/>
                <a:gd name="T68" fmla="*/ 2257 w 2305"/>
                <a:gd name="T69" fmla="*/ 453 h 912"/>
                <a:gd name="T70" fmla="*/ 2252 w 2305"/>
                <a:gd name="T71" fmla="*/ 421 h 912"/>
                <a:gd name="T72" fmla="*/ 2210 w 2305"/>
                <a:gd name="T73" fmla="*/ 342 h 912"/>
                <a:gd name="T74" fmla="*/ 2132 w 2305"/>
                <a:gd name="T75" fmla="*/ 271 h 912"/>
                <a:gd name="T76" fmla="*/ 1943 w 2305"/>
                <a:gd name="T77" fmla="*/ 174 h 912"/>
                <a:gd name="T78" fmla="*/ 1686 w 2305"/>
                <a:gd name="T79" fmla="*/ 100 h 912"/>
                <a:gd name="T80" fmla="*/ 1153 w 2305"/>
                <a:gd name="T81" fmla="*/ 48 h 912"/>
                <a:gd name="T82" fmla="*/ 620 w 2305"/>
                <a:gd name="T83" fmla="*/ 100 h 912"/>
                <a:gd name="T84" fmla="*/ 364 w 2305"/>
                <a:gd name="T85" fmla="*/ 174 h 912"/>
                <a:gd name="T86" fmla="*/ 176 w 2305"/>
                <a:gd name="T87" fmla="*/ 269 h 912"/>
                <a:gd name="T88" fmla="*/ 95 w 2305"/>
                <a:gd name="T89" fmla="*/ 342 h 912"/>
                <a:gd name="T90" fmla="*/ 53 w 2305"/>
                <a:gd name="T91" fmla="*/ 421 h 912"/>
                <a:gd name="T92" fmla="*/ 48 w 2305"/>
                <a:gd name="T93" fmla="*/ 453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05" h="912">
                  <a:moveTo>
                    <a:pt x="1" y="460"/>
                  </a:moveTo>
                  <a:cubicBezTo>
                    <a:pt x="0" y="458"/>
                    <a:pt x="0" y="455"/>
                    <a:pt x="1" y="453"/>
                  </a:cubicBezTo>
                  <a:lnTo>
                    <a:pt x="7" y="409"/>
                  </a:lnTo>
                  <a:cubicBezTo>
                    <a:pt x="7" y="407"/>
                    <a:pt x="7" y="405"/>
                    <a:pt x="8" y="404"/>
                  </a:cubicBezTo>
                  <a:lnTo>
                    <a:pt x="25" y="361"/>
                  </a:lnTo>
                  <a:cubicBezTo>
                    <a:pt x="26" y="359"/>
                    <a:pt x="27" y="357"/>
                    <a:pt x="28" y="356"/>
                  </a:cubicBezTo>
                  <a:lnTo>
                    <a:pt x="56" y="315"/>
                  </a:lnTo>
                  <a:cubicBezTo>
                    <a:pt x="56" y="314"/>
                    <a:pt x="57" y="313"/>
                    <a:pt x="58" y="312"/>
                  </a:cubicBezTo>
                  <a:lnTo>
                    <a:pt x="96" y="272"/>
                  </a:lnTo>
                  <a:lnTo>
                    <a:pt x="145" y="232"/>
                  </a:lnTo>
                  <a:lnTo>
                    <a:pt x="205" y="195"/>
                  </a:lnTo>
                  <a:lnTo>
                    <a:pt x="271" y="160"/>
                  </a:lnTo>
                  <a:lnTo>
                    <a:pt x="345" y="129"/>
                  </a:lnTo>
                  <a:lnTo>
                    <a:pt x="427" y="101"/>
                  </a:lnTo>
                  <a:lnTo>
                    <a:pt x="515" y="75"/>
                  </a:lnTo>
                  <a:lnTo>
                    <a:pt x="609" y="53"/>
                  </a:lnTo>
                  <a:lnTo>
                    <a:pt x="709" y="35"/>
                  </a:lnTo>
                  <a:lnTo>
                    <a:pt x="923" y="10"/>
                  </a:lnTo>
                  <a:lnTo>
                    <a:pt x="1152" y="0"/>
                  </a:lnTo>
                  <a:lnTo>
                    <a:pt x="1380" y="9"/>
                  </a:lnTo>
                  <a:lnTo>
                    <a:pt x="1594" y="35"/>
                  </a:lnTo>
                  <a:lnTo>
                    <a:pt x="1695" y="53"/>
                  </a:lnTo>
                  <a:lnTo>
                    <a:pt x="1789" y="75"/>
                  </a:lnTo>
                  <a:lnTo>
                    <a:pt x="1877" y="100"/>
                  </a:lnTo>
                  <a:lnTo>
                    <a:pt x="1958" y="129"/>
                  </a:lnTo>
                  <a:lnTo>
                    <a:pt x="2032" y="159"/>
                  </a:lnTo>
                  <a:lnTo>
                    <a:pt x="2099" y="194"/>
                  </a:lnTo>
                  <a:lnTo>
                    <a:pt x="2157" y="230"/>
                  </a:lnTo>
                  <a:lnTo>
                    <a:pt x="2207" y="270"/>
                  </a:lnTo>
                  <a:lnTo>
                    <a:pt x="2247" y="312"/>
                  </a:lnTo>
                  <a:cubicBezTo>
                    <a:pt x="2248" y="313"/>
                    <a:pt x="2249" y="314"/>
                    <a:pt x="2249" y="315"/>
                  </a:cubicBezTo>
                  <a:lnTo>
                    <a:pt x="2277" y="356"/>
                  </a:lnTo>
                  <a:cubicBezTo>
                    <a:pt x="2278" y="357"/>
                    <a:pt x="2279" y="359"/>
                    <a:pt x="2280" y="361"/>
                  </a:cubicBezTo>
                  <a:lnTo>
                    <a:pt x="2297" y="404"/>
                  </a:lnTo>
                  <a:cubicBezTo>
                    <a:pt x="2297" y="405"/>
                    <a:pt x="2298" y="407"/>
                    <a:pt x="2298" y="409"/>
                  </a:cubicBezTo>
                  <a:lnTo>
                    <a:pt x="2304" y="453"/>
                  </a:lnTo>
                  <a:cubicBezTo>
                    <a:pt x="2305" y="455"/>
                    <a:pt x="2305" y="458"/>
                    <a:pt x="2304" y="460"/>
                  </a:cubicBezTo>
                  <a:lnTo>
                    <a:pt x="2298" y="504"/>
                  </a:lnTo>
                  <a:cubicBezTo>
                    <a:pt x="2298" y="506"/>
                    <a:pt x="2297" y="507"/>
                    <a:pt x="2297" y="509"/>
                  </a:cubicBezTo>
                  <a:lnTo>
                    <a:pt x="2280" y="552"/>
                  </a:lnTo>
                  <a:cubicBezTo>
                    <a:pt x="2279" y="554"/>
                    <a:pt x="2278" y="555"/>
                    <a:pt x="2277" y="557"/>
                  </a:cubicBezTo>
                  <a:lnTo>
                    <a:pt x="2249" y="599"/>
                  </a:lnTo>
                  <a:cubicBezTo>
                    <a:pt x="2249" y="600"/>
                    <a:pt x="2248" y="601"/>
                    <a:pt x="2247" y="602"/>
                  </a:cubicBezTo>
                  <a:lnTo>
                    <a:pt x="2209" y="641"/>
                  </a:lnTo>
                  <a:lnTo>
                    <a:pt x="2160" y="681"/>
                  </a:lnTo>
                  <a:lnTo>
                    <a:pt x="2100" y="719"/>
                  </a:lnTo>
                  <a:lnTo>
                    <a:pt x="2033" y="753"/>
                  </a:lnTo>
                  <a:lnTo>
                    <a:pt x="1960" y="785"/>
                  </a:lnTo>
                  <a:lnTo>
                    <a:pt x="1878" y="812"/>
                  </a:lnTo>
                  <a:lnTo>
                    <a:pt x="1790" y="838"/>
                  </a:lnTo>
                  <a:lnTo>
                    <a:pt x="1696" y="860"/>
                  </a:lnTo>
                  <a:lnTo>
                    <a:pt x="1596" y="878"/>
                  </a:lnTo>
                  <a:lnTo>
                    <a:pt x="1382" y="903"/>
                  </a:lnTo>
                  <a:lnTo>
                    <a:pt x="1153" y="912"/>
                  </a:lnTo>
                  <a:lnTo>
                    <a:pt x="925" y="903"/>
                  </a:lnTo>
                  <a:lnTo>
                    <a:pt x="711" y="878"/>
                  </a:lnTo>
                  <a:lnTo>
                    <a:pt x="610" y="860"/>
                  </a:lnTo>
                  <a:lnTo>
                    <a:pt x="516" y="838"/>
                  </a:lnTo>
                  <a:lnTo>
                    <a:pt x="428" y="813"/>
                  </a:lnTo>
                  <a:lnTo>
                    <a:pt x="347" y="785"/>
                  </a:lnTo>
                  <a:lnTo>
                    <a:pt x="273" y="754"/>
                  </a:lnTo>
                  <a:lnTo>
                    <a:pt x="207" y="720"/>
                  </a:lnTo>
                  <a:lnTo>
                    <a:pt x="148" y="683"/>
                  </a:lnTo>
                  <a:lnTo>
                    <a:pt x="98" y="643"/>
                  </a:lnTo>
                  <a:lnTo>
                    <a:pt x="58" y="602"/>
                  </a:lnTo>
                  <a:cubicBezTo>
                    <a:pt x="57" y="601"/>
                    <a:pt x="56" y="600"/>
                    <a:pt x="55" y="599"/>
                  </a:cubicBezTo>
                  <a:lnTo>
                    <a:pt x="27" y="557"/>
                  </a:lnTo>
                  <a:cubicBezTo>
                    <a:pt x="27" y="555"/>
                    <a:pt x="26" y="554"/>
                    <a:pt x="25" y="552"/>
                  </a:cubicBezTo>
                  <a:lnTo>
                    <a:pt x="8" y="509"/>
                  </a:lnTo>
                  <a:cubicBezTo>
                    <a:pt x="7" y="507"/>
                    <a:pt x="7" y="506"/>
                    <a:pt x="7" y="504"/>
                  </a:cubicBezTo>
                  <a:lnTo>
                    <a:pt x="1" y="460"/>
                  </a:lnTo>
                  <a:close/>
                  <a:moveTo>
                    <a:pt x="54" y="497"/>
                  </a:moveTo>
                  <a:lnTo>
                    <a:pt x="53" y="492"/>
                  </a:lnTo>
                  <a:lnTo>
                    <a:pt x="70" y="535"/>
                  </a:lnTo>
                  <a:lnTo>
                    <a:pt x="67" y="530"/>
                  </a:lnTo>
                  <a:lnTo>
                    <a:pt x="95" y="572"/>
                  </a:lnTo>
                  <a:lnTo>
                    <a:pt x="93" y="569"/>
                  </a:lnTo>
                  <a:lnTo>
                    <a:pt x="129" y="606"/>
                  </a:lnTo>
                  <a:lnTo>
                    <a:pt x="173" y="642"/>
                  </a:lnTo>
                  <a:lnTo>
                    <a:pt x="228" y="677"/>
                  </a:lnTo>
                  <a:lnTo>
                    <a:pt x="292" y="709"/>
                  </a:lnTo>
                  <a:lnTo>
                    <a:pt x="362" y="740"/>
                  </a:lnTo>
                  <a:lnTo>
                    <a:pt x="441" y="766"/>
                  </a:lnTo>
                  <a:lnTo>
                    <a:pt x="527" y="791"/>
                  </a:lnTo>
                  <a:lnTo>
                    <a:pt x="619" y="813"/>
                  </a:lnTo>
                  <a:lnTo>
                    <a:pt x="716" y="831"/>
                  </a:lnTo>
                  <a:lnTo>
                    <a:pt x="926" y="855"/>
                  </a:lnTo>
                  <a:lnTo>
                    <a:pt x="1152" y="864"/>
                  </a:lnTo>
                  <a:lnTo>
                    <a:pt x="1377" y="856"/>
                  </a:lnTo>
                  <a:lnTo>
                    <a:pt x="1587" y="831"/>
                  </a:lnTo>
                  <a:lnTo>
                    <a:pt x="1685" y="813"/>
                  </a:lnTo>
                  <a:lnTo>
                    <a:pt x="1777" y="791"/>
                  </a:lnTo>
                  <a:lnTo>
                    <a:pt x="1863" y="767"/>
                  </a:lnTo>
                  <a:lnTo>
                    <a:pt x="1941" y="740"/>
                  </a:lnTo>
                  <a:lnTo>
                    <a:pt x="2012" y="710"/>
                  </a:lnTo>
                  <a:lnTo>
                    <a:pt x="2075" y="678"/>
                  </a:lnTo>
                  <a:lnTo>
                    <a:pt x="2129" y="644"/>
                  </a:lnTo>
                  <a:lnTo>
                    <a:pt x="2174" y="608"/>
                  </a:lnTo>
                  <a:lnTo>
                    <a:pt x="2212" y="569"/>
                  </a:lnTo>
                  <a:lnTo>
                    <a:pt x="2209" y="572"/>
                  </a:lnTo>
                  <a:lnTo>
                    <a:pt x="2237" y="530"/>
                  </a:lnTo>
                  <a:lnTo>
                    <a:pt x="2235" y="535"/>
                  </a:lnTo>
                  <a:lnTo>
                    <a:pt x="2252" y="492"/>
                  </a:lnTo>
                  <a:lnTo>
                    <a:pt x="2251" y="497"/>
                  </a:lnTo>
                  <a:lnTo>
                    <a:pt x="2257" y="453"/>
                  </a:lnTo>
                  <a:lnTo>
                    <a:pt x="2257" y="460"/>
                  </a:lnTo>
                  <a:lnTo>
                    <a:pt x="2251" y="416"/>
                  </a:lnTo>
                  <a:lnTo>
                    <a:pt x="2252" y="421"/>
                  </a:lnTo>
                  <a:lnTo>
                    <a:pt x="2235" y="378"/>
                  </a:lnTo>
                  <a:lnTo>
                    <a:pt x="2238" y="383"/>
                  </a:lnTo>
                  <a:lnTo>
                    <a:pt x="2210" y="342"/>
                  </a:lnTo>
                  <a:lnTo>
                    <a:pt x="2212" y="345"/>
                  </a:lnTo>
                  <a:lnTo>
                    <a:pt x="2176" y="307"/>
                  </a:lnTo>
                  <a:lnTo>
                    <a:pt x="2132" y="271"/>
                  </a:lnTo>
                  <a:lnTo>
                    <a:pt x="2076" y="237"/>
                  </a:lnTo>
                  <a:lnTo>
                    <a:pt x="2013" y="204"/>
                  </a:lnTo>
                  <a:lnTo>
                    <a:pt x="1943" y="174"/>
                  </a:lnTo>
                  <a:lnTo>
                    <a:pt x="1864" y="147"/>
                  </a:lnTo>
                  <a:lnTo>
                    <a:pt x="1778" y="122"/>
                  </a:lnTo>
                  <a:lnTo>
                    <a:pt x="1686" y="100"/>
                  </a:lnTo>
                  <a:lnTo>
                    <a:pt x="1589" y="82"/>
                  </a:lnTo>
                  <a:lnTo>
                    <a:pt x="1379" y="57"/>
                  </a:lnTo>
                  <a:lnTo>
                    <a:pt x="1153" y="48"/>
                  </a:lnTo>
                  <a:lnTo>
                    <a:pt x="928" y="57"/>
                  </a:lnTo>
                  <a:lnTo>
                    <a:pt x="718" y="82"/>
                  </a:lnTo>
                  <a:lnTo>
                    <a:pt x="620" y="100"/>
                  </a:lnTo>
                  <a:lnTo>
                    <a:pt x="528" y="122"/>
                  </a:lnTo>
                  <a:lnTo>
                    <a:pt x="442" y="146"/>
                  </a:lnTo>
                  <a:lnTo>
                    <a:pt x="364" y="174"/>
                  </a:lnTo>
                  <a:lnTo>
                    <a:pt x="294" y="203"/>
                  </a:lnTo>
                  <a:lnTo>
                    <a:pt x="230" y="236"/>
                  </a:lnTo>
                  <a:lnTo>
                    <a:pt x="176" y="269"/>
                  </a:lnTo>
                  <a:lnTo>
                    <a:pt x="131" y="305"/>
                  </a:lnTo>
                  <a:lnTo>
                    <a:pt x="93" y="345"/>
                  </a:lnTo>
                  <a:lnTo>
                    <a:pt x="95" y="342"/>
                  </a:lnTo>
                  <a:lnTo>
                    <a:pt x="67" y="383"/>
                  </a:lnTo>
                  <a:lnTo>
                    <a:pt x="70" y="378"/>
                  </a:lnTo>
                  <a:lnTo>
                    <a:pt x="53" y="421"/>
                  </a:lnTo>
                  <a:lnTo>
                    <a:pt x="54" y="416"/>
                  </a:lnTo>
                  <a:lnTo>
                    <a:pt x="48" y="460"/>
                  </a:lnTo>
                  <a:lnTo>
                    <a:pt x="48" y="453"/>
                  </a:lnTo>
                  <a:lnTo>
                    <a:pt x="54" y="497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062" name="Rectangle 35"/>
            <p:cNvSpPr>
              <a:spLocks noChangeArrowheads="1"/>
            </p:cNvSpPr>
            <p:nvPr/>
          </p:nvSpPr>
          <p:spPr bwMode="auto">
            <a:xfrm>
              <a:off x="3930651" y="3746500"/>
              <a:ext cx="933450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el-G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Suitability </a:t>
              </a:r>
              <a:endParaRPr kumimoji="0" lang="el-GR" altLang="el-G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63" name="Rectangle 36"/>
            <p:cNvSpPr>
              <a:spLocks noChangeArrowheads="1"/>
            </p:cNvSpPr>
            <p:nvPr/>
          </p:nvSpPr>
          <p:spPr bwMode="auto">
            <a:xfrm>
              <a:off x="4076701" y="3978275"/>
              <a:ext cx="642938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el-G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curves</a:t>
              </a:r>
              <a:endParaRPr kumimoji="0" lang="el-GR" altLang="el-G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64" name="Freeform 37"/>
            <p:cNvSpPr>
              <a:spLocks noEditPoints="1"/>
            </p:cNvSpPr>
            <p:nvPr/>
          </p:nvSpPr>
          <p:spPr bwMode="auto">
            <a:xfrm>
              <a:off x="4291013" y="4362450"/>
              <a:ext cx="130175" cy="319087"/>
            </a:xfrm>
            <a:custGeom>
              <a:avLst/>
              <a:gdLst>
                <a:gd name="T0" fmla="*/ 87 w 143"/>
                <a:gd name="T1" fmla="*/ 0 h 352"/>
                <a:gd name="T2" fmla="*/ 87 w 143"/>
                <a:gd name="T3" fmla="*/ 311 h 352"/>
                <a:gd name="T4" fmla="*/ 55 w 143"/>
                <a:gd name="T5" fmla="*/ 311 h 352"/>
                <a:gd name="T6" fmla="*/ 55 w 143"/>
                <a:gd name="T7" fmla="*/ 0 h 352"/>
                <a:gd name="T8" fmla="*/ 87 w 143"/>
                <a:gd name="T9" fmla="*/ 0 h 352"/>
                <a:gd name="T10" fmla="*/ 140 w 143"/>
                <a:gd name="T11" fmla="*/ 189 h 352"/>
                <a:gd name="T12" fmla="*/ 71 w 143"/>
                <a:gd name="T13" fmla="*/ 352 h 352"/>
                <a:gd name="T14" fmla="*/ 3 w 143"/>
                <a:gd name="T15" fmla="*/ 189 h 352"/>
                <a:gd name="T16" fmla="*/ 12 w 143"/>
                <a:gd name="T17" fmla="*/ 168 h 352"/>
                <a:gd name="T18" fmla="*/ 33 w 143"/>
                <a:gd name="T19" fmla="*/ 177 h 352"/>
                <a:gd name="T20" fmla="*/ 86 w 143"/>
                <a:gd name="T21" fmla="*/ 305 h 352"/>
                <a:gd name="T22" fmla="*/ 57 w 143"/>
                <a:gd name="T23" fmla="*/ 305 h 352"/>
                <a:gd name="T24" fmla="*/ 110 w 143"/>
                <a:gd name="T25" fmla="*/ 177 h 352"/>
                <a:gd name="T26" fmla="*/ 131 w 143"/>
                <a:gd name="T27" fmla="*/ 168 h 352"/>
                <a:gd name="T28" fmla="*/ 140 w 143"/>
                <a:gd name="T29" fmla="*/ 18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3" h="352">
                  <a:moveTo>
                    <a:pt x="87" y="0"/>
                  </a:moveTo>
                  <a:lnTo>
                    <a:pt x="87" y="311"/>
                  </a:lnTo>
                  <a:lnTo>
                    <a:pt x="55" y="311"/>
                  </a:lnTo>
                  <a:lnTo>
                    <a:pt x="55" y="0"/>
                  </a:lnTo>
                  <a:lnTo>
                    <a:pt x="87" y="0"/>
                  </a:lnTo>
                  <a:close/>
                  <a:moveTo>
                    <a:pt x="140" y="189"/>
                  </a:moveTo>
                  <a:lnTo>
                    <a:pt x="71" y="352"/>
                  </a:lnTo>
                  <a:lnTo>
                    <a:pt x="3" y="189"/>
                  </a:lnTo>
                  <a:cubicBezTo>
                    <a:pt x="0" y="181"/>
                    <a:pt x="4" y="171"/>
                    <a:pt x="12" y="168"/>
                  </a:cubicBezTo>
                  <a:cubicBezTo>
                    <a:pt x="20" y="165"/>
                    <a:pt x="30" y="169"/>
                    <a:pt x="33" y="177"/>
                  </a:cubicBezTo>
                  <a:lnTo>
                    <a:pt x="86" y="305"/>
                  </a:lnTo>
                  <a:lnTo>
                    <a:pt x="57" y="305"/>
                  </a:lnTo>
                  <a:lnTo>
                    <a:pt x="110" y="177"/>
                  </a:lnTo>
                  <a:cubicBezTo>
                    <a:pt x="113" y="169"/>
                    <a:pt x="123" y="165"/>
                    <a:pt x="131" y="168"/>
                  </a:cubicBezTo>
                  <a:cubicBezTo>
                    <a:pt x="139" y="171"/>
                    <a:pt x="143" y="181"/>
                    <a:pt x="140" y="189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365376" y="1628800"/>
            <a:ext cx="3921125" cy="1656184"/>
            <a:chOff x="2365376" y="1628800"/>
            <a:chExt cx="3921125" cy="1656184"/>
          </a:xfrm>
        </p:grpSpPr>
        <p:grpSp>
          <p:nvGrpSpPr>
            <p:cNvPr id="2" name="Group 1"/>
            <p:cNvGrpSpPr/>
            <p:nvPr/>
          </p:nvGrpSpPr>
          <p:grpSpPr>
            <a:xfrm>
              <a:off x="2365376" y="1763231"/>
              <a:ext cx="3921125" cy="1521753"/>
              <a:chOff x="2365376" y="1763231"/>
              <a:chExt cx="3921125" cy="1521753"/>
            </a:xfrm>
          </p:grpSpPr>
          <p:grpSp>
            <p:nvGrpSpPr>
              <p:cNvPr id="2074" name="Group 2073"/>
              <p:cNvGrpSpPr/>
              <p:nvPr/>
            </p:nvGrpSpPr>
            <p:grpSpPr>
              <a:xfrm>
                <a:off x="2365376" y="2445197"/>
                <a:ext cx="3921125" cy="839787"/>
                <a:chOff x="2365376" y="1393825"/>
                <a:chExt cx="3921125" cy="839787"/>
              </a:xfrm>
            </p:grpSpPr>
            <p:grpSp>
              <p:nvGrpSpPr>
                <p:cNvPr id="2072" name="Group 2071"/>
                <p:cNvGrpSpPr/>
                <p:nvPr/>
              </p:nvGrpSpPr>
              <p:grpSpPr>
                <a:xfrm>
                  <a:off x="2365376" y="1393825"/>
                  <a:ext cx="3921125" cy="839787"/>
                  <a:chOff x="2365376" y="1393825"/>
                  <a:chExt cx="3921125" cy="839787"/>
                </a:xfrm>
              </p:grpSpPr>
              <p:sp>
                <p:nvSpPr>
                  <p:cNvPr id="16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5602288" y="1822450"/>
                    <a:ext cx="684213" cy="114300"/>
                  </a:xfrm>
                  <a:custGeom>
                    <a:avLst/>
                    <a:gdLst>
                      <a:gd name="T0" fmla="*/ 752 w 752"/>
                      <a:gd name="T1" fmla="*/ 70 h 125"/>
                      <a:gd name="T2" fmla="*/ 16 w 752"/>
                      <a:gd name="T3" fmla="*/ 70 h 125"/>
                      <a:gd name="T4" fmla="*/ 16 w 752"/>
                      <a:gd name="T5" fmla="*/ 54 h 125"/>
                      <a:gd name="T6" fmla="*/ 752 w 752"/>
                      <a:gd name="T7" fmla="*/ 54 h 125"/>
                      <a:gd name="T8" fmla="*/ 752 w 752"/>
                      <a:gd name="T9" fmla="*/ 70 h 125"/>
                      <a:gd name="T10" fmla="*/ 97 w 752"/>
                      <a:gd name="T11" fmla="*/ 123 h 125"/>
                      <a:gd name="T12" fmla="*/ 0 w 752"/>
                      <a:gd name="T13" fmla="*/ 62 h 125"/>
                      <a:gd name="T14" fmla="*/ 97 w 752"/>
                      <a:gd name="T15" fmla="*/ 2 h 125"/>
                      <a:gd name="T16" fmla="*/ 108 w 752"/>
                      <a:gd name="T17" fmla="*/ 5 h 125"/>
                      <a:gd name="T18" fmla="*/ 105 w 752"/>
                      <a:gd name="T19" fmla="*/ 16 h 125"/>
                      <a:gd name="T20" fmla="*/ 20 w 752"/>
                      <a:gd name="T21" fmla="*/ 69 h 125"/>
                      <a:gd name="T22" fmla="*/ 20 w 752"/>
                      <a:gd name="T23" fmla="*/ 56 h 125"/>
                      <a:gd name="T24" fmla="*/ 105 w 752"/>
                      <a:gd name="T25" fmla="*/ 109 h 125"/>
                      <a:gd name="T26" fmla="*/ 108 w 752"/>
                      <a:gd name="T27" fmla="*/ 120 h 125"/>
                      <a:gd name="T28" fmla="*/ 97 w 752"/>
                      <a:gd name="T29" fmla="*/ 123 h 1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52" h="125">
                        <a:moveTo>
                          <a:pt x="752" y="70"/>
                        </a:moveTo>
                        <a:lnTo>
                          <a:pt x="16" y="70"/>
                        </a:lnTo>
                        <a:lnTo>
                          <a:pt x="16" y="54"/>
                        </a:lnTo>
                        <a:lnTo>
                          <a:pt x="752" y="54"/>
                        </a:lnTo>
                        <a:lnTo>
                          <a:pt x="752" y="70"/>
                        </a:lnTo>
                        <a:close/>
                        <a:moveTo>
                          <a:pt x="97" y="123"/>
                        </a:moveTo>
                        <a:lnTo>
                          <a:pt x="0" y="62"/>
                        </a:lnTo>
                        <a:lnTo>
                          <a:pt x="97" y="2"/>
                        </a:lnTo>
                        <a:cubicBezTo>
                          <a:pt x="100" y="0"/>
                          <a:pt x="105" y="1"/>
                          <a:pt x="108" y="5"/>
                        </a:cubicBezTo>
                        <a:cubicBezTo>
                          <a:pt x="110" y="9"/>
                          <a:pt x="109" y="14"/>
                          <a:pt x="105" y="16"/>
                        </a:cubicBezTo>
                        <a:lnTo>
                          <a:pt x="20" y="69"/>
                        </a:lnTo>
                        <a:lnTo>
                          <a:pt x="20" y="56"/>
                        </a:lnTo>
                        <a:lnTo>
                          <a:pt x="105" y="109"/>
                        </a:lnTo>
                        <a:cubicBezTo>
                          <a:pt x="109" y="111"/>
                          <a:pt x="110" y="116"/>
                          <a:pt x="108" y="120"/>
                        </a:cubicBezTo>
                        <a:cubicBezTo>
                          <a:pt x="105" y="124"/>
                          <a:pt x="100" y="125"/>
                          <a:pt x="97" y="1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20" name="Freeform 10"/>
                  <p:cNvSpPr>
                    <a:spLocks noEditPoints="1"/>
                  </p:cNvSpPr>
                  <p:nvPr/>
                </p:nvSpPr>
                <p:spPr bwMode="auto">
                  <a:xfrm>
                    <a:off x="2365376" y="1779588"/>
                    <a:ext cx="801688" cy="112712"/>
                  </a:xfrm>
                  <a:custGeom>
                    <a:avLst/>
                    <a:gdLst>
                      <a:gd name="T0" fmla="*/ 0 w 881"/>
                      <a:gd name="T1" fmla="*/ 54 h 125"/>
                      <a:gd name="T2" fmla="*/ 865 w 881"/>
                      <a:gd name="T3" fmla="*/ 54 h 125"/>
                      <a:gd name="T4" fmla="*/ 865 w 881"/>
                      <a:gd name="T5" fmla="*/ 70 h 125"/>
                      <a:gd name="T6" fmla="*/ 0 w 881"/>
                      <a:gd name="T7" fmla="*/ 70 h 125"/>
                      <a:gd name="T8" fmla="*/ 0 w 881"/>
                      <a:gd name="T9" fmla="*/ 54 h 125"/>
                      <a:gd name="T10" fmla="*/ 784 w 881"/>
                      <a:gd name="T11" fmla="*/ 2 h 125"/>
                      <a:gd name="T12" fmla="*/ 881 w 881"/>
                      <a:gd name="T13" fmla="*/ 62 h 125"/>
                      <a:gd name="T14" fmla="*/ 784 w 881"/>
                      <a:gd name="T15" fmla="*/ 123 h 125"/>
                      <a:gd name="T16" fmla="*/ 773 w 881"/>
                      <a:gd name="T17" fmla="*/ 120 h 125"/>
                      <a:gd name="T18" fmla="*/ 776 w 881"/>
                      <a:gd name="T19" fmla="*/ 109 h 125"/>
                      <a:gd name="T20" fmla="*/ 861 w 881"/>
                      <a:gd name="T21" fmla="*/ 56 h 125"/>
                      <a:gd name="T22" fmla="*/ 861 w 881"/>
                      <a:gd name="T23" fmla="*/ 69 h 125"/>
                      <a:gd name="T24" fmla="*/ 776 w 881"/>
                      <a:gd name="T25" fmla="*/ 16 h 125"/>
                      <a:gd name="T26" fmla="*/ 773 w 881"/>
                      <a:gd name="T27" fmla="*/ 5 h 125"/>
                      <a:gd name="T28" fmla="*/ 784 w 881"/>
                      <a:gd name="T29" fmla="*/ 2 h 1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81" h="125">
                        <a:moveTo>
                          <a:pt x="0" y="54"/>
                        </a:moveTo>
                        <a:lnTo>
                          <a:pt x="865" y="54"/>
                        </a:lnTo>
                        <a:lnTo>
                          <a:pt x="865" y="70"/>
                        </a:lnTo>
                        <a:lnTo>
                          <a:pt x="0" y="70"/>
                        </a:lnTo>
                        <a:lnTo>
                          <a:pt x="0" y="54"/>
                        </a:lnTo>
                        <a:close/>
                        <a:moveTo>
                          <a:pt x="784" y="2"/>
                        </a:moveTo>
                        <a:lnTo>
                          <a:pt x="881" y="62"/>
                        </a:lnTo>
                        <a:lnTo>
                          <a:pt x="784" y="123"/>
                        </a:lnTo>
                        <a:cubicBezTo>
                          <a:pt x="780" y="125"/>
                          <a:pt x="776" y="124"/>
                          <a:pt x="773" y="120"/>
                        </a:cubicBezTo>
                        <a:cubicBezTo>
                          <a:pt x="771" y="116"/>
                          <a:pt x="772" y="111"/>
                          <a:pt x="776" y="109"/>
                        </a:cubicBezTo>
                        <a:lnTo>
                          <a:pt x="861" y="56"/>
                        </a:lnTo>
                        <a:lnTo>
                          <a:pt x="861" y="69"/>
                        </a:lnTo>
                        <a:lnTo>
                          <a:pt x="776" y="16"/>
                        </a:lnTo>
                        <a:cubicBezTo>
                          <a:pt x="772" y="14"/>
                          <a:pt x="771" y="9"/>
                          <a:pt x="773" y="5"/>
                        </a:cubicBezTo>
                        <a:cubicBezTo>
                          <a:pt x="776" y="1"/>
                          <a:pt x="780" y="0"/>
                          <a:pt x="784" y="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21" name="Freeform 11"/>
                  <p:cNvSpPr>
                    <a:spLocks noEditPoints="1"/>
                  </p:cNvSpPr>
                  <p:nvPr/>
                </p:nvSpPr>
                <p:spPr bwMode="auto">
                  <a:xfrm>
                    <a:off x="3144838" y="1393825"/>
                    <a:ext cx="2463800" cy="839787"/>
                  </a:xfrm>
                  <a:custGeom>
                    <a:avLst/>
                    <a:gdLst>
                      <a:gd name="T0" fmla="*/ 0 w 1552"/>
                      <a:gd name="T1" fmla="*/ 0 h 529"/>
                      <a:gd name="T2" fmla="*/ 1552 w 1552"/>
                      <a:gd name="T3" fmla="*/ 0 h 529"/>
                      <a:gd name="T4" fmla="*/ 1552 w 1552"/>
                      <a:gd name="T5" fmla="*/ 529 h 529"/>
                      <a:gd name="T6" fmla="*/ 0 w 1552"/>
                      <a:gd name="T7" fmla="*/ 529 h 529"/>
                      <a:gd name="T8" fmla="*/ 0 w 1552"/>
                      <a:gd name="T9" fmla="*/ 0 h 529"/>
                      <a:gd name="T10" fmla="*/ 9 w 1552"/>
                      <a:gd name="T11" fmla="*/ 525 h 529"/>
                      <a:gd name="T12" fmla="*/ 5 w 1552"/>
                      <a:gd name="T13" fmla="*/ 520 h 529"/>
                      <a:gd name="T14" fmla="*/ 1548 w 1552"/>
                      <a:gd name="T15" fmla="*/ 520 h 529"/>
                      <a:gd name="T16" fmla="*/ 1543 w 1552"/>
                      <a:gd name="T17" fmla="*/ 525 h 529"/>
                      <a:gd name="T18" fmla="*/ 1543 w 1552"/>
                      <a:gd name="T19" fmla="*/ 5 h 529"/>
                      <a:gd name="T20" fmla="*/ 1548 w 1552"/>
                      <a:gd name="T21" fmla="*/ 9 h 529"/>
                      <a:gd name="T22" fmla="*/ 5 w 1552"/>
                      <a:gd name="T23" fmla="*/ 9 h 529"/>
                      <a:gd name="T24" fmla="*/ 9 w 1552"/>
                      <a:gd name="T25" fmla="*/ 5 h 529"/>
                      <a:gd name="T26" fmla="*/ 9 w 1552"/>
                      <a:gd name="T27" fmla="*/ 525 h 5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552" h="529">
                        <a:moveTo>
                          <a:pt x="0" y="0"/>
                        </a:moveTo>
                        <a:lnTo>
                          <a:pt x="1552" y="0"/>
                        </a:lnTo>
                        <a:lnTo>
                          <a:pt x="1552" y="529"/>
                        </a:lnTo>
                        <a:lnTo>
                          <a:pt x="0" y="529"/>
                        </a:lnTo>
                        <a:lnTo>
                          <a:pt x="0" y="0"/>
                        </a:lnTo>
                        <a:close/>
                        <a:moveTo>
                          <a:pt x="9" y="525"/>
                        </a:moveTo>
                        <a:lnTo>
                          <a:pt x="5" y="520"/>
                        </a:lnTo>
                        <a:lnTo>
                          <a:pt x="1548" y="520"/>
                        </a:lnTo>
                        <a:lnTo>
                          <a:pt x="1543" y="525"/>
                        </a:lnTo>
                        <a:lnTo>
                          <a:pt x="1543" y="5"/>
                        </a:lnTo>
                        <a:lnTo>
                          <a:pt x="1548" y="9"/>
                        </a:lnTo>
                        <a:lnTo>
                          <a:pt x="5" y="9"/>
                        </a:lnTo>
                        <a:lnTo>
                          <a:pt x="9" y="5"/>
                        </a:lnTo>
                        <a:lnTo>
                          <a:pt x="9" y="52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588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2073" name="Group 2072"/>
                <p:cNvGrpSpPr/>
                <p:nvPr/>
              </p:nvGrpSpPr>
              <p:grpSpPr>
                <a:xfrm>
                  <a:off x="3679826" y="1593850"/>
                  <a:ext cx="1428750" cy="492125"/>
                  <a:chOff x="3679826" y="1593850"/>
                  <a:chExt cx="1428750" cy="492125"/>
                </a:xfrm>
              </p:grpSpPr>
              <p:sp>
                <p:nvSpPr>
                  <p:cNvPr id="22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3679826" y="1593850"/>
                    <a:ext cx="1428750" cy="2603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l-GR" altLang="el-GR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Hydraulic Model</a:t>
                    </a:r>
                    <a:endParaRPr kumimoji="0" lang="el-GR" altLang="el-GR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3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3943351" y="1825625"/>
                    <a:ext cx="919163" cy="2603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l-GR" altLang="el-GR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HEC RAS</a:t>
                    </a:r>
                    <a:endParaRPr kumimoji="0" lang="el-GR" altLang="el-GR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30" name="Rectangle 20"/>
              <p:cNvSpPr>
                <a:spLocks noChangeArrowheads="1"/>
              </p:cNvSpPr>
              <p:nvPr/>
            </p:nvSpPr>
            <p:spPr bwMode="auto">
              <a:xfrm>
                <a:off x="3787775" y="1763231"/>
                <a:ext cx="1006475" cy="261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l-GR" altLang="el-GR" sz="15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River</a:t>
                </a:r>
                <a:r>
                  <a:rPr kumimoji="0" lang="el-GR" altLang="el-GR" sz="15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l-GR" altLang="el-GR" sz="15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flows</a:t>
                </a:r>
                <a:endParaRPr kumimoji="0" lang="el-GR" altLang="el-G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4" name="Freeform 14"/>
            <p:cNvSpPr>
              <a:spLocks noEditPoints="1"/>
            </p:cNvSpPr>
            <p:nvPr/>
          </p:nvSpPr>
          <p:spPr bwMode="auto">
            <a:xfrm>
              <a:off x="4230688" y="2093176"/>
              <a:ext cx="130175" cy="333375"/>
            </a:xfrm>
            <a:custGeom>
              <a:avLst/>
              <a:gdLst>
                <a:gd name="T0" fmla="*/ 78 w 142"/>
                <a:gd name="T1" fmla="*/ 0 h 368"/>
                <a:gd name="T2" fmla="*/ 93 w 142"/>
                <a:gd name="T3" fmla="*/ 326 h 368"/>
                <a:gd name="T4" fmla="*/ 61 w 142"/>
                <a:gd name="T5" fmla="*/ 328 h 368"/>
                <a:gd name="T6" fmla="*/ 46 w 142"/>
                <a:gd name="T7" fmla="*/ 1 h 368"/>
                <a:gd name="T8" fmla="*/ 78 w 142"/>
                <a:gd name="T9" fmla="*/ 0 h 368"/>
                <a:gd name="T10" fmla="*/ 139 w 142"/>
                <a:gd name="T11" fmla="*/ 202 h 368"/>
                <a:gd name="T12" fmla="*/ 78 w 142"/>
                <a:gd name="T13" fmla="*/ 368 h 368"/>
                <a:gd name="T14" fmla="*/ 3 w 142"/>
                <a:gd name="T15" fmla="*/ 208 h 368"/>
                <a:gd name="T16" fmla="*/ 11 w 142"/>
                <a:gd name="T17" fmla="*/ 187 h 368"/>
                <a:gd name="T18" fmla="*/ 32 w 142"/>
                <a:gd name="T19" fmla="*/ 195 h 368"/>
                <a:gd name="T20" fmla="*/ 91 w 142"/>
                <a:gd name="T21" fmla="*/ 320 h 368"/>
                <a:gd name="T22" fmla="*/ 62 w 142"/>
                <a:gd name="T23" fmla="*/ 321 h 368"/>
                <a:gd name="T24" fmla="*/ 109 w 142"/>
                <a:gd name="T25" fmla="*/ 191 h 368"/>
                <a:gd name="T26" fmla="*/ 130 w 142"/>
                <a:gd name="T27" fmla="*/ 182 h 368"/>
                <a:gd name="T28" fmla="*/ 139 w 142"/>
                <a:gd name="T29" fmla="*/ 202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2" h="368">
                  <a:moveTo>
                    <a:pt x="78" y="0"/>
                  </a:moveTo>
                  <a:lnTo>
                    <a:pt x="93" y="326"/>
                  </a:lnTo>
                  <a:lnTo>
                    <a:pt x="61" y="328"/>
                  </a:lnTo>
                  <a:lnTo>
                    <a:pt x="46" y="1"/>
                  </a:lnTo>
                  <a:lnTo>
                    <a:pt x="78" y="0"/>
                  </a:lnTo>
                  <a:close/>
                  <a:moveTo>
                    <a:pt x="139" y="202"/>
                  </a:moveTo>
                  <a:lnTo>
                    <a:pt x="78" y="368"/>
                  </a:lnTo>
                  <a:lnTo>
                    <a:pt x="3" y="208"/>
                  </a:lnTo>
                  <a:cubicBezTo>
                    <a:pt x="0" y="200"/>
                    <a:pt x="3" y="191"/>
                    <a:pt x="11" y="187"/>
                  </a:cubicBezTo>
                  <a:cubicBezTo>
                    <a:pt x="19" y="183"/>
                    <a:pt x="29" y="187"/>
                    <a:pt x="32" y="195"/>
                  </a:cubicBezTo>
                  <a:lnTo>
                    <a:pt x="91" y="320"/>
                  </a:lnTo>
                  <a:lnTo>
                    <a:pt x="62" y="321"/>
                  </a:lnTo>
                  <a:lnTo>
                    <a:pt x="109" y="191"/>
                  </a:lnTo>
                  <a:cubicBezTo>
                    <a:pt x="112" y="183"/>
                    <a:pt x="122" y="179"/>
                    <a:pt x="130" y="182"/>
                  </a:cubicBezTo>
                  <a:cubicBezTo>
                    <a:pt x="138" y="185"/>
                    <a:pt x="142" y="194"/>
                    <a:pt x="139" y="202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9" name="Freeform 19"/>
            <p:cNvSpPr>
              <a:spLocks noEditPoints="1"/>
            </p:cNvSpPr>
            <p:nvPr/>
          </p:nvSpPr>
          <p:spPr bwMode="auto">
            <a:xfrm>
              <a:off x="3121292" y="1628800"/>
              <a:ext cx="2465388" cy="477837"/>
            </a:xfrm>
            <a:custGeom>
              <a:avLst/>
              <a:gdLst>
                <a:gd name="T0" fmla="*/ 0 w 1553"/>
                <a:gd name="T1" fmla="*/ 0 h 301"/>
                <a:gd name="T2" fmla="*/ 1553 w 1553"/>
                <a:gd name="T3" fmla="*/ 0 h 301"/>
                <a:gd name="T4" fmla="*/ 1553 w 1553"/>
                <a:gd name="T5" fmla="*/ 301 h 301"/>
                <a:gd name="T6" fmla="*/ 0 w 1553"/>
                <a:gd name="T7" fmla="*/ 301 h 301"/>
                <a:gd name="T8" fmla="*/ 0 w 1553"/>
                <a:gd name="T9" fmla="*/ 0 h 301"/>
                <a:gd name="T10" fmla="*/ 9 w 1553"/>
                <a:gd name="T11" fmla="*/ 296 h 301"/>
                <a:gd name="T12" fmla="*/ 5 w 1553"/>
                <a:gd name="T13" fmla="*/ 292 h 301"/>
                <a:gd name="T14" fmla="*/ 1548 w 1553"/>
                <a:gd name="T15" fmla="*/ 292 h 301"/>
                <a:gd name="T16" fmla="*/ 1543 w 1553"/>
                <a:gd name="T17" fmla="*/ 296 h 301"/>
                <a:gd name="T18" fmla="*/ 1543 w 1553"/>
                <a:gd name="T19" fmla="*/ 4 h 301"/>
                <a:gd name="T20" fmla="*/ 1548 w 1553"/>
                <a:gd name="T21" fmla="*/ 9 h 301"/>
                <a:gd name="T22" fmla="*/ 5 w 1553"/>
                <a:gd name="T23" fmla="*/ 9 h 301"/>
                <a:gd name="T24" fmla="*/ 9 w 1553"/>
                <a:gd name="T25" fmla="*/ 4 h 301"/>
                <a:gd name="T26" fmla="*/ 9 w 1553"/>
                <a:gd name="T27" fmla="*/ 296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53" h="301">
                  <a:moveTo>
                    <a:pt x="0" y="0"/>
                  </a:moveTo>
                  <a:lnTo>
                    <a:pt x="1553" y="0"/>
                  </a:lnTo>
                  <a:lnTo>
                    <a:pt x="1553" y="301"/>
                  </a:lnTo>
                  <a:lnTo>
                    <a:pt x="0" y="301"/>
                  </a:lnTo>
                  <a:lnTo>
                    <a:pt x="0" y="0"/>
                  </a:lnTo>
                  <a:close/>
                  <a:moveTo>
                    <a:pt x="9" y="296"/>
                  </a:moveTo>
                  <a:lnTo>
                    <a:pt x="5" y="292"/>
                  </a:lnTo>
                  <a:lnTo>
                    <a:pt x="1548" y="292"/>
                  </a:lnTo>
                  <a:lnTo>
                    <a:pt x="1543" y="296"/>
                  </a:lnTo>
                  <a:lnTo>
                    <a:pt x="1543" y="4"/>
                  </a:lnTo>
                  <a:lnTo>
                    <a:pt x="1548" y="9"/>
                  </a:lnTo>
                  <a:lnTo>
                    <a:pt x="5" y="9"/>
                  </a:lnTo>
                  <a:lnTo>
                    <a:pt x="9" y="4"/>
                  </a:lnTo>
                  <a:lnTo>
                    <a:pt x="9" y="296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890713" y="3266798"/>
            <a:ext cx="5016501" cy="1317703"/>
            <a:chOff x="1890713" y="3266798"/>
            <a:chExt cx="5016501" cy="1317703"/>
          </a:xfrm>
        </p:grpSpPr>
        <p:sp>
          <p:nvSpPr>
            <p:cNvPr id="2051" name="Rectangle 24"/>
            <p:cNvSpPr>
              <a:spLocks noChangeArrowheads="1"/>
            </p:cNvSpPr>
            <p:nvPr/>
          </p:nvSpPr>
          <p:spPr bwMode="auto">
            <a:xfrm>
              <a:off x="2092326" y="4032746"/>
              <a:ext cx="598488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el-GR" sz="15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Depth</a:t>
              </a:r>
              <a:endPara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2" name="Rectangle 25"/>
            <p:cNvSpPr>
              <a:spLocks noChangeArrowheads="1"/>
            </p:cNvSpPr>
            <p:nvPr/>
          </p:nvSpPr>
          <p:spPr bwMode="auto">
            <a:xfrm>
              <a:off x="1979712" y="4278288"/>
              <a:ext cx="80150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l-GR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GIS </a:t>
              </a:r>
              <a:r>
                <a:rPr kumimoji="0" lang="el-GR" altLang="el-GR" sz="15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layer</a:t>
              </a:r>
              <a:endPara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Freeform 21"/>
            <p:cNvSpPr>
              <a:spLocks noEditPoints="1"/>
            </p:cNvSpPr>
            <p:nvPr/>
          </p:nvSpPr>
          <p:spPr bwMode="auto">
            <a:xfrm>
              <a:off x="2379663" y="3266798"/>
              <a:ext cx="1985963" cy="698500"/>
            </a:xfrm>
            <a:custGeom>
              <a:avLst/>
              <a:gdLst>
                <a:gd name="T0" fmla="*/ 2179 w 2179"/>
                <a:gd name="T1" fmla="*/ 15 h 771"/>
                <a:gd name="T2" fmla="*/ 17 w 2179"/>
                <a:gd name="T3" fmla="*/ 746 h 771"/>
                <a:gd name="T4" fmla="*/ 12 w 2179"/>
                <a:gd name="T5" fmla="*/ 731 h 771"/>
                <a:gd name="T6" fmla="*/ 2174 w 2179"/>
                <a:gd name="T7" fmla="*/ 0 h 771"/>
                <a:gd name="T8" fmla="*/ 2179 w 2179"/>
                <a:gd name="T9" fmla="*/ 15 h 771"/>
                <a:gd name="T10" fmla="*/ 111 w 2179"/>
                <a:gd name="T11" fmla="*/ 770 h 771"/>
                <a:gd name="T12" fmla="*/ 0 w 2179"/>
                <a:gd name="T13" fmla="*/ 743 h 771"/>
                <a:gd name="T14" fmla="*/ 72 w 2179"/>
                <a:gd name="T15" fmla="*/ 656 h 771"/>
                <a:gd name="T16" fmla="*/ 84 w 2179"/>
                <a:gd name="T17" fmla="*/ 655 h 771"/>
                <a:gd name="T18" fmla="*/ 85 w 2179"/>
                <a:gd name="T19" fmla="*/ 666 h 771"/>
                <a:gd name="T20" fmla="*/ 21 w 2179"/>
                <a:gd name="T21" fmla="*/ 744 h 771"/>
                <a:gd name="T22" fmla="*/ 17 w 2179"/>
                <a:gd name="T23" fmla="*/ 731 h 771"/>
                <a:gd name="T24" fmla="*/ 115 w 2179"/>
                <a:gd name="T25" fmla="*/ 754 h 771"/>
                <a:gd name="T26" fmla="*/ 121 w 2179"/>
                <a:gd name="T27" fmla="*/ 764 h 771"/>
                <a:gd name="T28" fmla="*/ 111 w 2179"/>
                <a:gd name="T29" fmla="*/ 770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79" h="771">
                  <a:moveTo>
                    <a:pt x="2179" y="15"/>
                  </a:moveTo>
                  <a:lnTo>
                    <a:pt x="17" y="746"/>
                  </a:lnTo>
                  <a:lnTo>
                    <a:pt x="12" y="731"/>
                  </a:lnTo>
                  <a:lnTo>
                    <a:pt x="2174" y="0"/>
                  </a:lnTo>
                  <a:lnTo>
                    <a:pt x="2179" y="15"/>
                  </a:lnTo>
                  <a:close/>
                  <a:moveTo>
                    <a:pt x="111" y="770"/>
                  </a:moveTo>
                  <a:lnTo>
                    <a:pt x="0" y="743"/>
                  </a:lnTo>
                  <a:lnTo>
                    <a:pt x="72" y="656"/>
                  </a:lnTo>
                  <a:cubicBezTo>
                    <a:pt x="75" y="652"/>
                    <a:pt x="80" y="652"/>
                    <a:pt x="84" y="655"/>
                  </a:cubicBezTo>
                  <a:cubicBezTo>
                    <a:pt x="87" y="657"/>
                    <a:pt x="88" y="662"/>
                    <a:pt x="85" y="666"/>
                  </a:cubicBezTo>
                  <a:lnTo>
                    <a:pt x="21" y="744"/>
                  </a:lnTo>
                  <a:lnTo>
                    <a:pt x="17" y="731"/>
                  </a:lnTo>
                  <a:lnTo>
                    <a:pt x="115" y="754"/>
                  </a:lnTo>
                  <a:cubicBezTo>
                    <a:pt x="119" y="755"/>
                    <a:pt x="122" y="759"/>
                    <a:pt x="121" y="764"/>
                  </a:cubicBezTo>
                  <a:cubicBezTo>
                    <a:pt x="120" y="768"/>
                    <a:pt x="115" y="771"/>
                    <a:pt x="111" y="770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048" name="Freeform 22"/>
            <p:cNvSpPr>
              <a:spLocks noEditPoints="1"/>
            </p:cNvSpPr>
            <p:nvPr/>
          </p:nvSpPr>
          <p:spPr bwMode="auto">
            <a:xfrm>
              <a:off x="4360863" y="3266798"/>
              <a:ext cx="1985963" cy="698500"/>
            </a:xfrm>
            <a:custGeom>
              <a:avLst/>
              <a:gdLst>
                <a:gd name="T0" fmla="*/ 5 w 2179"/>
                <a:gd name="T1" fmla="*/ 0 h 771"/>
                <a:gd name="T2" fmla="*/ 2167 w 2179"/>
                <a:gd name="T3" fmla="*/ 731 h 771"/>
                <a:gd name="T4" fmla="*/ 2162 w 2179"/>
                <a:gd name="T5" fmla="*/ 746 h 771"/>
                <a:gd name="T6" fmla="*/ 0 w 2179"/>
                <a:gd name="T7" fmla="*/ 15 h 771"/>
                <a:gd name="T8" fmla="*/ 5 w 2179"/>
                <a:gd name="T9" fmla="*/ 0 h 771"/>
                <a:gd name="T10" fmla="*/ 2107 w 2179"/>
                <a:gd name="T11" fmla="*/ 656 h 771"/>
                <a:gd name="T12" fmla="*/ 2179 w 2179"/>
                <a:gd name="T13" fmla="*/ 743 h 771"/>
                <a:gd name="T14" fmla="*/ 2068 w 2179"/>
                <a:gd name="T15" fmla="*/ 770 h 771"/>
                <a:gd name="T16" fmla="*/ 2058 w 2179"/>
                <a:gd name="T17" fmla="*/ 764 h 771"/>
                <a:gd name="T18" fmla="*/ 2064 w 2179"/>
                <a:gd name="T19" fmla="*/ 754 h 771"/>
                <a:gd name="T20" fmla="*/ 2162 w 2179"/>
                <a:gd name="T21" fmla="*/ 731 h 771"/>
                <a:gd name="T22" fmla="*/ 2158 w 2179"/>
                <a:gd name="T23" fmla="*/ 744 h 771"/>
                <a:gd name="T24" fmla="*/ 2094 w 2179"/>
                <a:gd name="T25" fmla="*/ 666 h 771"/>
                <a:gd name="T26" fmla="*/ 2095 w 2179"/>
                <a:gd name="T27" fmla="*/ 655 h 771"/>
                <a:gd name="T28" fmla="*/ 2107 w 2179"/>
                <a:gd name="T29" fmla="*/ 65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79" h="771">
                  <a:moveTo>
                    <a:pt x="5" y="0"/>
                  </a:moveTo>
                  <a:lnTo>
                    <a:pt x="2167" y="731"/>
                  </a:lnTo>
                  <a:lnTo>
                    <a:pt x="2162" y="746"/>
                  </a:lnTo>
                  <a:lnTo>
                    <a:pt x="0" y="15"/>
                  </a:lnTo>
                  <a:lnTo>
                    <a:pt x="5" y="0"/>
                  </a:lnTo>
                  <a:close/>
                  <a:moveTo>
                    <a:pt x="2107" y="656"/>
                  </a:moveTo>
                  <a:lnTo>
                    <a:pt x="2179" y="743"/>
                  </a:lnTo>
                  <a:lnTo>
                    <a:pt x="2068" y="770"/>
                  </a:lnTo>
                  <a:cubicBezTo>
                    <a:pt x="2064" y="771"/>
                    <a:pt x="2059" y="768"/>
                    <a:pt x="2058" y="764"/>
                  </a:cubicBezTo>
                  <a:cubicBezTo>
                    <a:pt x="2057" y="759"/>
                    <a:pt x="2060" y="755"/>
                    <a:pt x="2064" y="754"/>
                  </a:cubicBezTo>
                  <a:lnTo>
                    <a:pt x="2162" y="731"/>
                  </a:lnTo>
                  <a:lnTo>
                    <a:pt x="2158" y="744"/>
                  </a:lnTo>
                  <a:lnTo>
                    <a:pt x="2094" y="666"/>
                  </a:lnTo>
                  <a:cubicBezTo>
                    <a:pt x="2091" y="662"/>
                    <a:pt x="2092" y="657"/>
                    <a:pt x="2095" y="655"/>
                  </a:cubicBezTo>
                  <a:cubicBezTo>
                    <a:pt x="2099" y="652"/>
                    <a:pt x="2104" y="652"/>
                    <a:pt x="2107" y="656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049" name="Freeform 23"/>
            <p:cNvSpPr>
              <a:spLocks noEditPoints="1"/>
            </p:cNvSpPr>
            <p:nvPr/>
          </p:nvSpPr>
          <p:spPr bwMode="auto">
            <a:xfrm>
              <a:off x="1890713" y="4005064"/>
              <a:ext cx="947738" cy="579437"/>
            </a:xfrm>
            <a:custGeom>
              <a:avLst/>
              <a:gdLst>
                <a:gd name="T0" fmla="*/ 0 w 597"/>
                <a:gd name="T1" fmla="*/ 0 h 365"/>
                <a:gd name="T2" fmla="*/ 597 w 597"/>
                <a:gd name="T3" fmla="*/ 0 h 365"/>
                <a:gd name="T4" fmla="*/ 597 w 597"/>
                <a:gd name="T5" fmla="*/ 365 h 365"/>
                <a:gd name="T6" fmla="*/ 0 w 597"/>
                <a:gd name="T7" fmla="*/ 365 h 365"/>
                <a:gd name="T8" fmla="*/ 0 w 597"/>
                <a:gd name="T9" fmla="*/ 0 h 365"/>
                <a:gd name="T10" fmla="*/ 9 w 597"/>
                <a:gd name="T11" fmla="*/ 361 h 365"/>
                <a:gd name="T12" fmla="*/ 5 w 597"/>
                <a:gd name="T13" fmla="*/ 356 h 365"/>
                <a:gd name="T14" fmla="*/ 593 w 597"/>
                <a:gd name="T15" fmla="*/ 356 h 365"/>
                <a:gd name="T16" fmla="*/ 588 w 597"/>
                <a:gd name="T17" fmla="*/ 361 h 365"/>
                <a:gd name="T18" fmla="*/ 588 w 597"/>
                <a:gd name="T19" fmla="*/ 5 h 365"/>
                <a:gd name="T20" fmla="*/ 593 w 597"/>
                <a:gd name="T21" fmla="*/ 10 h 365"/>
                <a:gd name="T22" fmla="*/ 5 w 597"/>
                <a:gd name="T23" fmla="*/ 10 h 365"/>
                <a:gd name="T24" fmla="*/ 9 w 597"/>
                <a:gd name="T25" fmla="*/ 5 h 365"/>
                <a:gd name="T26" fmla="*/ 9 w 597"/>
                <a:gd name="T27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7" h="365">
                  <a:moveTo>
                    <a:pt x="0" y="0"/>
                  </a:moveTo>
                  <a:lnTo>
                    <a:pt x="597" y="0"/>
                  </a:lnTo>
                  <a:lnTo>
                    <a:pt x="597" y="365"/>
                  </a:lnTo>
                  <a:lnTo>
                    <a:pt x="0" y="365"/>
                  </a:lnTo>
                  <a:lnTo>
                    <a:pt x="0" y="0"/>
                  </a:lnTo>
                  <a:close/>
                  <a:moveTo>
                    <a:pt x="9" y="361"/>
                  </a:moveTo>
                  <a:lnTo>
                    <a:pt x="5" y="356"/>
                  </a:lnTo>
                  <a:lnTo>
                    <a:pt x="593" y="356"/>
                  </a:lnTo>
                  <a:lnTo>
                    <a:pt x="588" y="361"/>
                  </a:lnTo>
                  <a:lnTo>
                    <a:pt x="588" y="5"/>
                  </a:lnTo>
                  <a:lnTo>
                    <a:pt x="593" y="10"/>
                  </a:lnTo>
                  <a:lnTo>
                    <a:pt x="5" y="10"/>
                  </a:lnTo>
                  <a:lnTo>
                    <a:pt x="9" y="5"/>
                  </a:lnTo>
                  <a:lnTo>
                    <a:pt x="9" y="361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053" name="Freeform 26"/>
            <p:cNvSpPr>
              <a:spLocks noEditPoints="1"/>
            </p:cNvSpPr>
            <p:nvPr/>
          </p:nvSpPr>
          <p:spPr bwMode="auto">
            <a:xfrm>
              <a:off x="5915026" y="4005064"/>
              <a:ext cx="992188" cy="579437"/>
            </a:xfrm>
            <a:custGeom>
              <a:avLst/>
              <a:gdLst>
                <a:gd name="T0" fmla="*/ 0 w 625"/>
                <a:gd name="T1" fmla="*/ 0 h 365"/>
                <a:gd name="T2" fmla="*/ 625 w 625"/>
                <a:gd name="T3" fmla="*/ 0 h 365"/>
                <a:gd name="T4" fmla="*/ 625 w 625"/>
                <a:gd name="T5" fmla="*/ 365 h 365"/>
                <a:gd name="T6" fmla="*/ 0 w 625"/>
                <a:gd name="T7" fmla="*/ 365 h 365"/>
                <a:gd name="T8" fmla="*/ 0 w 625"/>
                <a:gd name="T9" fmla="*/ 0 h 365"/>
                <a:gd name="T10" fmla="*/ 9 w 625"/>
                <a:gd name="T11" fmla="*/ 361 h 365"/>
                <a:gd name="T12" fmla="*/ 5 w 625"/>
                <a:gd name="T13" fmla="*/ 356 h 365"/>
                <a:gd name="T14" fmla="*/ 620 w 625"/>
                <a:gd name="T15" fmla="*/ 356 h 365"/>
                <a:gd name="T16" fmla="*/ 616 w 625"/>
                <a:gd name="T17" fmla="*/ 361 h 365"/>
                <a:gd name="T18" fmla="*/ 616 w 625"/>
                <a:gd name="T19" fmla="*/ 5 h 365"/>
                <a:gd name="T20" fmla="*/ 620 w 625"/>
                <a:gd name="T21" fmla="*/ 10 h 365"/>
                <a:gd name="T22" fmla="*/ 5 w 625"/>
                <a:gd name="T23" fmla="*/ 10 h 365"/>
                <a:gd name="T24" fmla="*/ 9 w 625"/>
                <a:gd name="T25" fmla="*/ 5 h 365"/>
                <a:gd name="T26" fmla="*/ 9 w 625"/>
                <a:gd name="T27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5" h="365">
                  <a:moveTo>
                    <a:pt x="0" y="0"/>
                  </a:moveTo>
                  <a:lnTo>
                    <a:pt x="625" y="0"/>
                  </a:lnTo>
                  <a:lnTo>
                    <a:pt x="625" y="365"/>
                  </a:lnTo>
                  <a:lnTo>
                    <a:pt x="0" y="365"/>
                  </a:lnTo>
                  <a:lnTo>
                    <a:pt x="0" y="0"/>
                  </a:lnTo>
                  <a:close/>
                  <a:moveTo>
                    <a:pt x="9" y="361"/>
                  </a:moveTo>
                  <a:lnTo>
                    <a:pt x="5" y="356"/>
                  </a:lnTo>
                  <a:lnTo>
                    <a:pt x="620" y="356"/>
                  </a:lnTo>
                  <a:lnTo>
                    <a:pt x="616" y="361"/>
                  </a:lnTo>
                  <a:lnTo>
                    <a:pt x="616" y="5"/>
                  </a:lnTo>
                  <a:lnTo>
                    <a:pt x="620" y="10"/>
                  </a:lnTo>
                  <a:lnTo>
                    <a:pt x="5" y="10"/>
                  </a:lnTo>
                  <a:lnTo>
                    <a:pt x="9" y="5"/>
                  </a:lnTo>
                  <a:lnTo>
                    <a:pt x="9" y="361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054" name="Rectangle 27"/>
            <p:cNvSpPr>
              <a:spLocks noChangeArrowheads="1"/>
            </p:cNvSpPr>
            <p:nvPr/>
          </p:nvSpPr>
          <p:spPr bwMode="auto">
            <a:xfrm>
              <a:off x="6059488" y="4032746"/>
              <a:ext cx="744538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el-GR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Velocity</a:t>
              </a:r>
              <a:endPara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5" name="Rectangle 28"/>
            <p:cNvSpPr>
              <a:spLocks noChangeArrowheads="1"/>
            </p:cNvSpPr>
            <p:nvPr/>
          </p:nvSpPr>
          <p:spPr bwMode="auto">
            <a:xfrm>
              <a:off x="6012160" y="4293096"/>
              <a:ext cx="80150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l-GR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GIS </a:t>
              </a:r>
              <a:r>
                <a:rPr kumimoji="0" lang="el-GR" altLang="el-GR" sz="15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layer</a:t>
              </a:r>
              <a:endPara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35496" y="159023"/>
            <a:ext cx="4369786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short description of the method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61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2194</TotalTime>
  <Words>995</Words>
  <Application>Microsoft Office PowerPoint</Application>
  <PresentationFormat>On-screen Show (4:3)</PresentationFormat>
  <Paragraphs>191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 Unicode MS</vt:lpstr>
      <vt:lpstr>Arial</vt:lpstr>
      <vt:lpstr>Calibri</vt:lpstr>
      <vt:lpstr>ColaborateRegular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Christina Papadaki</cp:lastModifiedBy>
  <cp:revision>108</cp:revision>
  <dcterms:created xsi:type="dcterms:W3CDTF">2014-06-17T13:36:27Z</dcterms:created>
  <dcterms:modified xsi:type="dcterms:W3CDTF">2014-07-07T21:07:18Z</dcterms:modified>
</cp:coreProperties>
</file>